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3"/>
  </p:notesMasterIdLst>
  <p:sldIdLst>
    <p:sldId id="379" r:id="rId2"/>
    <p:sldId id="317" r:id="rId3"/>
    <p:sldId id="398" r:id="rId4"/>
    <p:sldId id="381" r:id="rId5"/>
    <p:sldId id="400" r:id="rId6"/>
    <p:sldId id="407" r:id="rId7"/>
    <p:sldId id="403" r:id="rId8"/>
    <p:sldId id="408" r:id="rId9"/>
    <p:sldId id="409" r:id="rId10"/>
    <p:sldId id="410" r:id="rId11"/>
    <p:sldId id="405" r:id="rId12"/>
    <p:sldId id="406" r:id="rId13"/>
    <p:sldId id="387" r:id="rId14"/>
    <p:sldId id="411" r:id="rId15"/>
    <p:sldId id="397" r:id="rId16"/>
    <p:sldId id="395" r:id="rId17"/>
    <p:sldId id="412" r:id="rId18"/>
    <p:sldId id="401" r:id="rId19"/>
    <p:sldId id="402" r:id="rId20"/>
    <p:sldId id="396" r:id="rId21"/>
    <p:sldId id="380"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19191D"/>
    <a:srgbClr val="FFCC66"/>
    <a:srgbClr val="0000CC"/>
    <a:srgbClr val="3333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23" autoAdjust="0"/>
    <p:restoredTop sz="94626" autoAdjust="0"/>
  </p:normalViewPr>
  <p:slideViewPr>
    <p:cSldViewPr>
      <p:cViewPr>
        <p:scale>
          <a:sx n="78" d="100"/>
          <a:sy n="78" d="100"/>
        </p:scale>
        <p:origin x="-408"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ffectLst/>
                <a:latin typeface="Times New Roman" pitchFamily="18" charset="0"/>
              </a:defRPr>
            </a:lvl1pPr>
          </a:lstStyle>
          <a:p>
            <a:endParaRPr lang="fr-FR"/>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ffectLst/>
                <a:latin typeface="Times New Roman" pitchFamily="18" charset="0"/>
              </a:defRPr>
            </a:lvl1pPr>
          </a:lstStyle>
          <a:p>
            <a:endParaRPr lang="fr-FR"/>
          </a:p>
        </p:txBody>
      </p:sp>
      <p:sp>
        <p:nvSpPr>
          <p:cNvPr id="1382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ffectLst/>
                <a:latin typeface="Times New Roman" pitchFamily="18" charset="0"/>
              </a:defRPr>
            </a:lvl1pPr>
          </a:lstStyle>
          <a:p>
            <a:endParaRPr lang="fr-FR"/>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ffectLst/>
                <a:latin typeface="Times New Roman" pitchFamily="18" charset="0"/>
              </a:defRPr>
            </a:lvl1pPr>
          </a:lstStyle>
          <a:p>
            <a:fld id="{F9B33FF9-CD7B-4636-8D8A-1C7C444C9FB6}"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DB55B-C29F-44BE-A251-26DE9053C031}" type="slidenum">
              <a:rPr lang="fr-FR"/>
              <a:pPr/>
              <a:t>1</a:t>
            </a:fld>
            <a:endParaRPr lang="fr-FR"/>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a:xfrm>
            <a:off x="685800" y="4341813"/>
            <a:ext cx="5486400" cy="4116387"/>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F3002-63FC-44B4-8EF1-358678D36E35}" type="slidenum">
              <a:rPr lang="fr-FR"/>
              <a:pPr/>
              <a:t>12</a:t>
            </a:fld>
            <a:endParaRPr lang="fr-FR"/>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623ED-0058-4288-8BDC-574A9670BD9D}" type="slidenum">
              <a:rPr lang="fr-FR"/>
              <a:pPr/>
              <a:t>13</a:t>
            </a:fld>
            <a:endParaRPr lang="fr-FR"/>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8C0F4-56D0-4CEC-B024-8D8973DEE85D}" type="slidenum">
              <a:rPr lang="fr-FR"/>
              <a:pPr/>
              <a:t>14</a:t>
            </a:fld>
            <a:endParaRPr lang="fr-FR"/>
          </a:p>
        </p:txBody>
      </p:sp>
      <p:sp>
        <p:nvSpPr>
          <p:cNvPr id="250882" name="Rectangle 2"/>
          <p:cNvSpPr>
            <a:spLocks noRo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F14FD-B1AD-4C8E-9FFE-AC3EF7772FA1}" type="slidenum">
              <a:rPr lang="fr-FR"/>
              <a:pPr/>
              <a:t>16</a:t>
            </a:fld>
            <a:endParaRPr lang="fr-FR"/>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7B767-1DC9-45E9-B668-C0AC0DBA4967}" type="slidenum">
              <a:rPr lang="fr-FR"/>
              <a:pPr/>
              <a:t>17</a:t>
            </a:fld>
            <a:endParaRPr lang="fr-FR"/>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8842C-6613-4D07-88A9-86B54CE70806}" type="slidenum">
              <a:rPr lang="fr-FR"/>
              <a:pPr/>
              <a:t>18</a:t>
            </a:fld>
            <a:endParaRPr lang="fr-FR"/>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7B3C7-5394-4E55-97C2-C79A476AB954}" type="slidenum">
              <a:rPr lang="fr-FR"/>
              <a:pPr/>
              <a:t>19</a:t>
            </a:fld>
            <a:endParaRPr lang="fr-FR"/>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1E0F9-4D8C-4FF4-9F4A-851DEFCB7BA7}" type="slidenum">
              <a:rPr lang="fr-FR"/>
              <a:pPr/>
              <a:t>20</a:t>
            </a:fld>
            <a:endParaRPr lang="fr-FR"/>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F4E67-50AA-4DA6-99F5-614120F7FF95}" type="slidenum">
              <a:rPr lang="fr-FR"/>
              <a:pPr/>
              <a:t>21</a:t>
            </a:fld>
            <a:endParaRPr lang="fr-FR"/>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4F716-36F9-47F2-8593-34F1A5654E27}" type="slidenum">
              <a:rPr lang="fr-FR"/>
              <a:pPr/>
              <a:t>2</a:t>
            </a:fld>
            <a:endParaRPr lang="fr-FR"/>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58738-0CCD-4C4C-9577-0B8A4172ECE0}" type="slidenum">
              <a:rPr lang="fr-FR"/>
              <a:pPr/>
              <a:t>5</a:t>
            </a:fld>
            <a:endParaRPr lang="fr-FR"/>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BAE20-4AE9-4DE7-95BE-ED2E48AB2297}" type="slidenum">
              <a:rPr lang="fr-FR"/>
              <a:pPr/>
              <a:t>6</a:t>
            </a:fld>
            <a:endParaRPr lang="fr-FR"/>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F9ACE-9330-4771-B4B6-C036A6D10B53}" type="slidenum">
              <a:rPr lang="fr-FR"/>
              <a:pPr/>
              <a:t>7</a:t>
            </a:fld>
            <a:endParaRPr lang="fr-FR"/>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CCD1E-AB9E-4F88-806F-941373F9C8B4}" type="slidenum">
              <a:rPr lang="fr-FR"/>
              <a:pPr/>
              <a:t>8</a:t>
            </a:fld>
            <a:endParaRPr lang="fr-FR"/>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D1197-EC43-4788-93E9-D1BB67800EDB}" type="slidenum">
              <a:rPr lang="fr-FR"/>
              <a:pPr/>
              <a:t>9</a:t>
            </a:fld>
            <a:endParaRPr lang="fr-FR"/>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C8DEE-7AD9-47F0-ACB4-4222036D5965}" type="slidenum">
              <a:rPr lang="fr-FR"/>
              <a:pPr/>
              <a:t>10</a:t>
            </a:fld>
            <a:endParaRPr lang="fr-FR"/>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939C7-84EB-4629-A0A0-04310830AD58}" type="slidenum">
              <a:rPr lang="fr-FR"/>
              <a:pPr/>
              <a:t>11</a:t>
            </a:fld>
            <a:endParaRPr lang="fr-FR"/>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1422400"/>
            <a:ext cx="9147175" cy="5435600"/>
            <a:chOff x="0" y="896"/>
            <a:chExt cx="5762" cy="3424"/>
          </a:xfrm>
        </p:grpSpPr>
        <p:grpSp>
          <p:nvGrpSpPr>
            <p:cNvPr id="172035" name="Group 3"/>
            <p:cNvGrpSpPr>
              <a:grpSpLocks/>
            </p:cNvGrpSpPr>
            <p:nvPr userDrawn="1"/>
          </p:nvGrpSpPr>
          <p:grpSpPr bwMode="auto">
            <a:xfrm>
              <a:off x="20" y="896"/>
              <a:ext cx="5742" cy="3424"/>
              <a:chOff x="20" y="896"/>
              <a:chExt cx="5742" cy="3424"/>
            </a:xfrm>
          </p:grpSpPr>
          <p:sp>
            <p:nvSpPr>
              <p:cNvPr id="17203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7203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203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203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7204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7204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204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204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204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204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204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204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204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172049" name="Group 17"/>
            <p:cNvGrpSpPr>
              <a:grpSpLocks/>
            </p:cNvGrpSpPr>
            <p:nvPr userDrawn="1"/>
          </p:nvGrpSpPr>
          <p:grpSpPr bwMode="auto">
            <a:xfrm>
              <a:off x="0" y="2291"/>
              <a:ext cx="1385" cy="1702"/>
              <a:chOff x="0" y="2291"/>
              <a:chExt cx="1385" cy="1702"/>
            </a:xfrm>
          </p:grpSpPr>
          <p:sp>
            <p:nvSpPr>
              <p:cNvPr id="17205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05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05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05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5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5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5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5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5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5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6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6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6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7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7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7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7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7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7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7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07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7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7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8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8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08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8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8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08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8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8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8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08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9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9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9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9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09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09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09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09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09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09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0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1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1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1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1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7211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7211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7211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11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11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1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7212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2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2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12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7212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2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2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2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2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12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3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3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3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13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13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13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13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3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3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3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214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4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4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4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4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214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7214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7214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7214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7214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7215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7215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215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7215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7216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7216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216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216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7216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216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216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216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216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7216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7217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7217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7217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7217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7217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7217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7217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7217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7217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7217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7218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7218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7218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7218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7218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7218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17218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7218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fr-FR"/>
          </a:p>
        </p:txBody>
      </p:sp>
      <p:sp>
        <p:nvSpPr>
          <p:cNvPr id="17218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fr-FR"/>
          </a:p>
        </p:txBody>
      </p:sp>
      <p:sp>
        <p:nvSpPr>
          <p:cNvPr id="17218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4E17062D-6A8A-4E19-A770-8C563E4E3B87}"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89DEAB8-A001-4381-BC27-3EB9D51D6CBD}"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1A88C74-6E89-4B43-90B3-00CDE7B1F4B4}"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0"/>
            <a:ext cx="8540750" cy="1143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01625" y="1600200"/>
            <a:ext cx="41941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4648200" y="1600200"/>
            <a:ext cx="4194175" cy="2173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4648200" y="3925888"/>
            <a:ext cx="4194175" cy="2173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5"/>
          <p:cNvSpPr>
            <a:spLocks noGrp="1"/>
          </p:cNvSpPr>
          <p:nvPr>
            <p:ph type="dt" sz="half" idx="10"/>
          </p:nvPr>
        </p:nvSpPr>
        <p:spPr>
          <a:xfrm>
            <a:off x="301625" y="6245225"/>
            <a:ext cx="2289175" cy="47625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5225"/>
            <a:ext cx="2895600" cy="47625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5225"/>
            <a:ext cx="2289175" cy="476250"/>
          </a:xfrm>
        </p:spPr>
        <p:txBody>
          <a:bodyPr/>
          <a:lstStyle>
            <a:lvl1pPr>
              <a:defRPr/>
            </a:lvl1pPr>
          </a:lstStyle>
          <a:p>
            <a:fld id="{4E43B8EE-FB02-4337-9627-15FBF222AD5B}"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0"/>
            <a:ext cx="8540750" cy="1143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01625" y="1600200"/>
            <a:ext cx="41941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1941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a:xfrm>
            <a:off x="301625" y="6245225"/>
            <a:ext cx="2289175" cy="47625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5225"/>
            <a:ext cx="2289175" cy="476250"/>
          </a:xfrm>
        </p:spPr>
        <p:txBody>
          <a:bodyPr/>
          <a:lstStyle>
            <a:lvl1pPr>
              <a:defRPr/>
            </a:lvl1pPr>
          </a:lstStyle>
          <a:p>
            <a:fld id="{24817161-09B9-4851-B4F4-C59C95EBADA4}"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BFC69C8-FB86-4F98-9EB6-0ED7FF440B39}"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9C1D03F-8BE8-4702-8C53-0CDE4E41BF70}"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9F03C87-5478-4CA8-8545-C4DDB1627825}"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D6953A70-C4F1-4E76-8EF3-41896024995D}"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FF8A24ED-2C93-477C-8EAD-EEEA7C82CB2A}"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A09369F0-7552-4A97-8278-9BA44B59BA75}"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EB1AC8C-7977-4496-9C0C-C271B623D093}"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00D3A56C-DFCE-4DBE-A0EA-FCC8CEC8DF11}"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1010" name="Group 2"/>
          <p:cNvGrpSpPr>
            <a:grpSpLocks/>
          </p:cNvGrpSpPr>
          <p:nvPr/>
        </p:nvGrpSpPr>
        <p:grpSpPr bwMode="auto">
          <a:xfrm>
            <a:off x="0" y="1422400"/>
            <a:ext cx="9147175" cy="5435600"/>
            <a:chOff x="0" y="896"/>
            <a:chExt cx="5762" cy="3424"/>
          </a:xfrm>
        </p:grpSpPr>
        <p:grpSp>
          <p:nvGrpSpPr>
            <p:cNvPr id="171011" name="Group 3"/>
            <p:cNvGrpSpPr>
              <a:grpSpLocks/>
            </p:cNvGrpSpPr>
            <p:nvPr userDrawn="1"/>
          </p:nvGrpSpPr>
          <p:grpSpPr bwMode="auto">
            <a:xfrm>
              <a:off x="20" y="896"/>
              <a:ext cx="5742" cy="3424"/>
              <a:chOff x="20" y="896"/>
              <a:chExt cx="5742" cy="3424"/>
            </a:xfrm>
          </p:grpSpPr>
          <p:sp>
            <p:nvSpPr>
              <p:cNvPr id="17101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7101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101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101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7101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7101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101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7101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102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102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102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102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7102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171025" name="Group 17"/>
            <p:cNvGrpSpPr>
              <a:grpSpLocks/>
            </p:cNvGrpSpPr>
            <p:nvPr userDrawn="1"/>
          </p:nvGrpSpPr>
          <p:grpSpPr bwMode="auto">
            <a:xfrm>
              <a:off x="0" y="2291"/>
              <a:ext cx="1385" cy="1702"/>
              <a:chOff x="0" y="2291"/>
              <a:chExt cx="1385" cy="1702"/>
            </a:xfrm>
          </p:grpSpPr>
          <p:sp>
            <p:nvSpPr>
              <p:cNvPr id="17102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2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2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2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3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3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3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4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05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5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5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6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06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6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6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7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7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8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7109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7109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7109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9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9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9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7109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9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09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09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7110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10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0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10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11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11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11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1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1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1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111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1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1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1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2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7112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7112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7112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7112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7112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7112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7112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2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2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3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3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3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3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7113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7113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7113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7113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113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113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7114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114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114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114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7114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7114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7114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7114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7114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7114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7115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7115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7115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7115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7115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7115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7115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7115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7115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7115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7116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7116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7116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latin typeface="Arial" charset="0"/>
              </a:defRPr>
            </a:lvl1pPr>
          </a:lstStyle>
          <a:p>
            <a:endParaRPr lang="fr-FR"/>
          </a:p>
        </p:txBody>
      </p:sp>
      <p:sp>
        <p:nvSpPr>
          <p:cNvPr id="17116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latin typeface="Arial" charset="0"/>
              </a:defRPr>
            </a:lvl1pPr>
          </a:lstStyle>
          <a:p>
            <a:endParaRPr lang="fr-FR"/>
          </a:p>
        </p:txBody>
      </p:sp>
      <p:sp>
        <p:nvSpPr>
          <p:cNvPr id="17116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latin typeface="Arial" charset="0"/>
              </a:defRPr>
            </a:lvl1pPr>
          </a:lstStyle>
          <a:p>
            <a:fld id="{3FEAF432-434A-4ACB-B4F0-D2E77609BFF7}" type="slidenum">
              <a:rPr lang="fr-FR"/>
              <a:pPr/>
              <a:t>‹N°›</a:t>
            </a:fld>
            <a:endParaRPr lang="fr-FR"/>
          </a:p>
        </p:txBody>
      </p:sp>
      <p:sp>
        <p:nvSpPr>
          <p:cNvPr id="17116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bdvilles.ird.fr/lortic_pages/first_approach/CC_nir_pan_3++_detail.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ftlibre.gloobe.org/lib/exe/detail.php/gvsig/howto_gvsig_georef_raster_2.png?id=gvsig%3Ageore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539750" y="3500438"/>
            <a:ext cx="3168154" cy="1441450"/>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pPr>
            <a:r>
              <a:rPr lang="fr-FR" dirty="0">
                <a:solidFill>
                  <a:srgbClr val="FFCC66"/>
                </a:solidFill>
                <a:effectLst>
                  <a:outerShdw blurRad="38100" dist="38100" dir="2700000" algn="tl">
                    <a:srgbClr val="000000"/>
                  </a:outerShdw>
                </a:effectLst>
                <a:latin typeface="Arial" pitchFamily="34" charset="0"/>
                <a:cs typeface="Arial" pitchFamily="34" charset="0"/>
              </a:rPr>
              <a:t>Marc SOURIS </a:t>
            </a:r>
          </a:p>
          <a:p>
            <a:pPr>
              <a:spcBef>
                <a:spcPct val="20000"/>
              </a:spcBef>
              <a:buClr>
                <a:schemeClr val="hlink"/>
              </a:buClr>
              <a:buSzPct val="80000"/>
              <a:buFont typeface="Arial" charset="0"/>
              <a:buNone/>
            </a:pPr>
            <a:r>
              <a:rPr lang="fr-FR" dirty="0" smtClean="0">
                <a:solidFill>
                  <a:srgbClr val="FFCC66"/>
                </a:solidFill>
                <a:effectLst>
                  <a:outerShdw blurRad="38100" dist="38100" dir="2700000" algn="tl">
                    <a:srgbClr val="000000"/>
                  </a:outerShdw>
                </a:effectLst>
                <a:latin typeface="Arial" pitchFamily="34" charset="0"/>
                <a:cs typeface="Arial" pitchFamily="34" charset="0"/>
              </a:rPr>
              <a:t>Florent </a:t>
            </a:r>
            <a:r>
              <a:rPr lang="fr-FR" dirty="0">
                <a:solidFill>
                  <a:srgbClr val="FFCC66"/>
                </a:solidFill>
                <a:effectLst>
                  <a:outerShdw blurRad="38100" dist="38100" dir="2700000" algn="tl">
                    <a:srgbClr val="000000"/>
                  </a:outerShdw>
                </a:effectLst>
                <a:latin typeface="Arial" pitchFamily="34" charset="0"/>
                <a:cs typeface="Arial" pitchFamily="34" charset="0"/>
              </a:rPr>
              <a:t>DEMORAES</a:t>
            </a:r>
          </a:p>
          <a:p>
            <a:pPr>
              <a:spcBef>
                <a:spcPct val="20000"/>
              </a:spcBef>
              <a:buClr>
                <a:schemeClr val="hlink"/>
              </a:buClr>
              <a:buSzPct val="80000"/>
            </a:pPr>
            <a:r>
              <a:rPr lang="fr-FR" dirty="0">
                <a:solidFill>
                  <a:srgbClr val="FFCC66"/>
                </a:solidFill>
                <a:effectLst>
                  <a:outerShdw blurRad="38100" dist="38100" dir="2700000" algn="tl">
                    <a:srgbClr val="000000"/>
                  </a:outerShdw>
                </a:effectLst>
                <a:latin typeface="Arial" pitchFamily="34" charset="0"/>
                <a:cs typeface="Arial" pitchFamily="34" charset="0"/>
              </a:rPr>
              <a:t>Tania </a:t>
            </a:r>
            <a:r>
              <a:rPr lang="fr-FR" dirty="0" smtClean="0">
                <a:solidFill>
                  <a:srgbClr val="FFCC66"/>
                </a:solidFill>
                <a:effectLst>
                  <a:outerShdw blurRad="38100" dist="38100" dir="2700000" algn="tl">
                    <a:srgbClr val="000000"/>
                  </a:outerShdw>
                </a:effectLst>
                <a:latin typeface="Arial" pitchFamily="34" charset="0"/>
                <a:cs typeface="Arial" pitchFamily="34" charset="0"/>
              </a:rPr>
              <a:t>SERRANO</a:t>
            </a:r>
          </a:p>
          <a:p>
            <a:pPr>
              <a:spcBef>
                <a:spcPct val="20000"/>
              </a:spcBef>
              <a:buClr>
                <a:schemeClr val="hlink"/>
              </a:buClr>
              <a:buSzPct val="80000"/>
            </a:pPr>
            <a:r>
              <a:rPr lang="fr-FR" dirty="0" smtClean="0">
                <a:solidFill>
                  <a:srgbClr val="FFCC66"/>
                </a:solidFill>
                <a:effectLst>
                  <a:outerShdw blurRad="38100" dist="38100" dir="2700000" algn="tl">
                    <a:srgbClr val="000000"/>
                  </a:outerShdw>
                </a:effectLst>
                <a:latin typeface="Arial" pitchFamily="34" charset="0"/>
                <a:cs typeface="Arial" pitchFamily="34" charset="0"/>
              </a:rPr>
              <a:t>Elisabeth HABERT</a:t>
            </a:r>
          </a:p>
          <a:p>
            <a:pPr>
              <a:spcBef>
                <a:spcPct val="20000"/>
              </a:spcBef>
              <a:buClr>
                <a:schemeClr val="hlink"/>
              </a:buClr>
              <a:buSzPct val="80000"/>
              <a:buFont typeface="Arial" charset="0"/>
              <a:buNone/>
            </a:pPr>
            <a:endParaRPr lang="fr-FR" dirty="0">
              <a:effectLst>
                <a:outerShdw blurRad="38100" dist="38100" dir="2700000" algn="tl">
                  <a:srgbClr val="000000"/>
                </a:outerShdw>
              </a:effectLst>
              <a:latin typeface="Arial" pitchFamily="34" charset="0"/>
              <a:cs typeface="Arial" pitchFamily="34" charset="0"/>
            </a:endParaRPr>
          </a:p>
        </p:txBody>
      </p:sp>
      <p:sp>
        <p:nvSpPr>
          <p:cNvPr id="175116" name="Rectangle 12"/>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75119" name="Rectangle 15"/>
          <p:cNvSpPr>
            <a:spLocks noChangeArrowheads="1"/>
          </p:cNvSpPr>
          <p:nvPr/>
        </p:nvSpPr>
        <p:spPr bwMode="auto">
          <a:xfrm>
            <a:off x="755650" y="476250"/>
            <a:ext cx="7772400" cy="1008063"/>
          </a:xfrm>
          <a:prstGeom prst="rect">
            <a:avLst/>
          </a:prstGeom>
          <a:noFill/>
          <a:ln w="9525">
            <a:noFill/>
            <a:miter lim="800000"/>
            <a:headEnd/>
            <a:tailEnd/>
          </a:ln>
          <a:effectLst/>
        </p:spPr>
        <p:txBody>
          <a:bodyPr anchor="b" anchorCtr="1"/>
          <a:lstStyle/>
          <a:p>
            <a:pPr algn="ctr"/>
            <a:r>
              <a:rPr lang="fr-FR" sz="4400" dirty="0" smtClean="0">
                <a:effectLst>
                  <a:outerShdw blurRad="38100" dist="38100" dir="2700000" algn="tl">
                    <a:srgbClr val="000000"/>
                  </a:outerShdw>
                </a:effectLst>
                <a:latin typeface="Arial" pitchFamily="34" charset="0"/>
                <a:cs typeface="Arial" pitchFamily="34" charset="0"/>
              </a:rPr>
              <a:t>Module </a:t>
            </a:r>
            <a:r>
              <a:rPr lang="fr-FR" sz="4400" dirty="0">
                <a:effectLst>
                  <a:outerShdw blurRad="38100" dist="38100" dir="2700000" algn="tl">
                    <a:srgbClr val="000000"/>
                  </a:outerShdw>
                </a:effectLst>
                <a:latin typeface="Arial" pitchFamily="34" charset="0"/>
                <a:cs typeface="Arial" pitchFamily="34" charset="0"/>
              </a:rPr>
              <a:t>SIG-Santé</a:t>
            </a:r>
          </a:p>
        </p:txBody>
      </p:sp>
      <p:sp>
        <p:nvSpPr>
          <p:cNvPr id="175120" name="Text Box 16"/>
          <p:cNvSpPr txBox="1">
            <a:spLocks noChangeArrowheads="1"/>
          </p:cNvSpPr>
          <p:nvPr/>
        </p:nvSpPr>
        <p:spPr bwMode="auto">
          <a:xfrm>
            <a:off x="539552" y="1811338"/>
            <a:ext cx="6696273" cy="609600"/>
          </a:xfrm>
          <a:prstGeom prst="rect">
            <a:avLst/>
          </a:prstGeom>
          <a:noFill/>
          <a:ln w="9525">
            <a:noFill/>
            <a:miter lim="800000"/>
            <a:headEnd/>
            <a:tailEnd/>
          </a:ln>
          <a:effectLst/>
        </p:spPr>
        <p:txBody>
          <a:bodyPr wrap="square">
            <a:spAutoFit/>
          </a:bodyPr>
          <a:lstStyle/>
          <a:p>
            <a:pPr>
              <a:spcBef>
                <a:spcPct val="50000"/>
              </a:spcBef>
            </a:pPr>
            <a:r>
              <a:rPr lang="fr-FR" sz="3400" dirty="0" smtClean="0">
                <a:effectLst>
                  <a:outerShdw blurRad="38100" dist="38100" dir="2700000" algn="tl">
                    <a:srgbClr val="000000"/>
                  </a:outerShdw>
                </a:effectLst>
                <a:latin typeface="Arial" pitchFamily="34" charset="0"/>
                <a:cs typeface="Arial" pitchFamily="34" charset="0"/>
              </a:rPr>
              <a:t>6. </a:t>
            </a:r>
            <a:r>
              <a:rPr lang="fr-FR" sz="3400" dirty="0" err="1" smtClean="0">
                <a:effectLst>
                  <a:outerShdw blurRad="38100" dist="38100" dir="2700000" algn="tl">
                    <a:srgbClr val="000000"/>
                  </a:outerShdw>
                </a:effectLst>
                <a:latin typeface="Arial" pitchFamily="34" charset="0"/>
                <a:cs typeface="Arial" pitchFamily="34" charset="0"/>
              </a:rPr>
              <a:t>Géoréférencement</a:t>
            </a:r>
            <a:endParaRPr lang="fr-FR" sz="3400" i="1" dirty="0">
              <a:effectLst>
                <a:outerShdw blurRad="38100" dist="38100" dir="2700000" algn="tl">
                  <a:srgbClr val="000000"/>
                </a:outerShdw>
              </a:effectLst>
              <a:latin typeface="Arial" pitchFamily="34" charset="0"/>
              <a:cs typeface="Arial" pitchFamily="34" charset="0"/>
            </a:endParaRPr>
          </a:p>
        </p:txBody>
      </p:sp>
      <p:grpSp>
        <p:nvGrpSpPr>
          <p:cNvPr id="175153" name="Group 49"/>
          <p:cNvGrpSpPr>
            <a:grpSpLocks/>
          </p:cNvGrpSpPr>
          <p:nvPr/>
        </p:nvGrpSpPr>
        <p:grpSpPr bwMode="auto">
          <a:xfrm>
            <a:off x="4140200" y="2870200"/>
            <a:ext cx="4824413" cy="2595563"/>
            <a:chOff x="2608" y="1808"/>
            <a:chExt cx="3039" cy="1635"/>
          </a:xfrm>
        </p:grpSpPr>
        <p:grpSp>
          <p:nvGrpSpPr>
            <p:cNvPr id="175152" name="Group 48"/>
            <p:cNvGrpSpPr>
              <a:grpSpLocks/>
            </p:cNvGrpSpPr>
            <p:nvPr/>
          </p:nvGrpSpPr>
          <p:grpSpPr bwMode="auto">
            <a:xfrm>
              <a:off x="2608" y="1842"/>
              <a:ext cx="3033" cy="1601"/>
              <a:chOff x="2608" y="1933"/>
              <a:chExt cx="3033" cy="1601"/>
            </a:xfrm>
          </p:grpSpPr>
          <p:pic>
            <p:nvPicPr>
              <p:cNvPr id="175143" name="Picture 39" descr="savamer1"/>
              <p:cNvPicPr>
                <a:picLocks noChangeAspect="1" noChangeArrowheads="1"/>
              </p:cNvPicPr>
              <p:nvPr/>
            </p:nvPicPr>
            <p:blipFill>
              <a:blip r:embed="rId3" cstate="print"/>
              <a:srcRect/>
              <a:stretch>
                <a:fillRect/>
              </a:stretch>
            </p:blipFill>
            <p:spPr bwMode="auto">
              <a:xfrm>
                <a:off x="3969" y="2296"/>
                <a:ext cx="952" cy="760"/>
              </a:xfrm>
              <a:prstGeom prst="rect">
                <a:avLst/>
              </a:prstGeom>
              <a:noFill/>
              <a:ln w="9525">
                <a:noFill/>
                <a:miter lim="800000"/>
                <a:headEnd/>
                <a:tailEnd/>
              </a:ln>
            </p:spPr>
          </p:pic>
          <p:pic>
            <p:nvPicPr>
              <p:cNvPr id="175144" name="Picture 40"/>
              <p:cNvPicPr>
                <a:picLocks noChangeAspect="1" noChangeArrowheads="1"/>
              </p:cNvPicPr>
              <p:nvPr/>
            </p:nvPicPr>
            <p:blipFill>
              <a:blip r:embed="rId4" cstate="print"/>
              <a:srcRect l="4683" t="24966" r="57544" b="31172"/>
              <a:stretch>
                <a:fillRect/>
              </a:stretch>
            </p:blipFill>
            <p:spPr bwMode="auto">
              <a:xfrm>
                <a:off x="4241" y="1933"/>
                <a:ext cx="363" cy="318"/>
              </a:xfrm>
              <a:prstGeom prst="rect">
                <a:avLst/>
              </a:prstGeom>
              <a:noFill/>
              <a:ln w="9525">
                <a:noFill/>
                <a:miter lim="800000"/>
                <a:headEnd/>
                <a:tailEnd/>
              </a:ln>
            </p:spPr>
          </p:pic>
          <p:pic>
            <p:nvPicPr>
              <p:cNvPr id="175146" name="Picture 42"/>
              <p:cNvPicPr>
                <a:picLocks noChangeAspect="1" noChangeArrowheads="1"/>
              </p:cNvPicPr>
              <p:nvPr/>
            </p:nvPicPr>
            <p:blipFill>
              <a:blip r:embed="rId5" cstate="print"/>
              <a:srcRect t="12195" r="48248" b="13957"/>
              <a:stretch>
                <a:fillRect/>
              </a:stretch>
            </p:blipFill>
            <p:spPr bwMode="auto">
              <a:xfrm>
                <a:off x="2744" y="3067"/>
                <a:ext cx="544" cy="467"/>
              </a:xfrm>
              <a:prstGeom prst="rect">
                <a:avLst/>
              </a:prstGeom>
              <a:noFill/>
              <a:ln w="9525">
                <a:noFill/>
                <a:miter lim="800000"/>
                <a:headEnd/>
                <a:tailEnd/>
              </a:ln>
            </p:spPr>
          </p:pic>
          <p:pic>
            <p:nvPicPr>
              <p:cNvPr id="175147" name="Picture 43"/>
              <p:cNvPicPr>
                <a:picLocks noChangeAspect="1" noChangeArrowheads="1"/>
              </p:cNvPicPr>
              <p:nvPr/>
            </p:nvPicPr>
            <p:blipFill>
              <a:blip r:embed="rId6" cstate="print"/>
              <a:srcRect/>
              <a:stretch>
                <a:fillRect/>
              </a:stretch>
            </p:blipFill>
            <p:spPr bwMode="auto">
              <a:xfrm>
                <a:off x="2608" y="1933"/>
                <a:ext cx="1452" cy="1084"/>
              </a:xfrm>
              <a:prstGeom prst="rect">
                <a:avLst/>
              </a:prstGeom>
              <a:noFill/>
              <a:ln w="9525">
                <a:noFill/>
                <a:miter lim="800000"/>
                <a:headEnd/>
                <a:tailEnd/>
              </a:ln>
            </p:spPr>
          </p:pic>
          <p:pic>
            <p:nvPicPr>
              <p:cNvPr id="175145" name="Picture 41"/>
              <p:cNvPicPr>
                <a:picLocks noChangeAspect="1" noChangeArrowheads="1"/>
              </p:cNvPicPr>
              <p:nvPr/>
            </p:nvPicPr>
            <p:blipFill>
              <a:blip r:embed="rId7" cstate="print"/>
              <a:srcRect l="52776"/>
              <a:stretch>
                <a:fillRect/>
              </a:stretch>
            </p:blipFill>
            <p:spPr bwMode="auto">
              <a:xfrm>
                <a:off x="3470" y="2843"/>
                <a:ext cx="845" cy="678"/>
              </a:xfrm>
              <a:prstGeom prst="rect">
                <a:avLst/>
              </a:prstGeom>
              <a:noFill/>
              <a:ln w="9525">
                <a:noFill/>
                <a:miter lim="800000"/>
                <a:headEnd/>
                <a:tailEnd/>
              </a:ln>
            </p:spPr>
          </p:pic>
          <p:pic>
            <p:nvPicPr>
              <p:cNvPr id="175149" name="Picture 45" descr="rectif_01"/>
              <p:cNvPicPr>
                <a:picLocks noChangeAspect="1" noChangeArrowheads="1"/>
              </p:cNvPicPr>
              <p:nvPr/>
            </p:nvPicPr>
            <p:blipFill>
              <a:blip r:embed="rId8" cstate="print"/>
              <a:srcRect l="62776" t="4222" b="40660"/>
              <a:stretch>
                <a:fillRect/>
              </a:stretch>
            </p:blipFill>
            <p:spPr bwMode="auto">
              <a:xfrm>
                <a:off x="4785" y="1933"/>
                <a:ext cx="856" cy="1180"/>
              </a:xfrm>
              <a:prstGeom prst="rect">
                <a:avLst/>
              </a:prstGeom>
              <a:noFill/>
            </p:spPr>
          </p:pic>
          <p:pic>
            <p:nvPicPr>
              <p:cNvPr id="175151" name="Picture 47" descr="rectif_01"/>
              <p:cNvPicPr>
                <a:picLocks noChangeAspect="1" noChangeArrowheads="1"/>
              </p:cNvPicPr>
              <p:nvPr/>
            </p:nvPicPr>
            <p:blipFill>
              <a:blip r:embed="rId9" cstate="print"/>
              <a:srcRect l="62776" t="61943" r="3017"/>
              <a:stretch>
                <a:fillRect/>
              </a:stretch>
            </p:blipFill>
            <p:spPr bwMode="auto">
              <a:xfrm>
                <a:off x="4694" y="2840"/>
                <a:ext cx="635" cy="658"/>
              </a:xfrm>
              <a:prstGeom prst="rect">
                <a:avLst/>
              </a:prstGeom>
              <a:noFill/>
            </p:spPr>
          </p:pic>
        </p:grpSp>
        <p:sp>
          <p:nvSpPr>
            <p:cNvPr id="175150" name="Text Box 46"/>
            <p:cNvSpPr txBox="1">
              <a:spLocks noChangeArrowheads="1"/>
            </p:cNvSpPr>
            <p:nvPr/>
          </p:nvSpPr>
          <p:spPr bwMode="auto">
            <a:xfrm>
              <a:off x="4966" y="1808"/>
              <a:ext cx="681" cy="125"/>
            </a:xfrm>
            <a:prstGeom prst="rect">
              <a:avLst/>
            </a:prstGeom>
            <a:noFill/>
            <a:ln w="9525">
              <a:noFill/>
              <a:miter lim="800000"/>
              <a:headEnd/>
              <a:tailEnd/>
            </a:ln>
            <a:effectLst/>
          </p:spPr>
          <p:txBody>
            <a:bodyPr>
              <a:spAutoFit/>
            </a:bodyPr>
            <a:lstStyle/>
            <a:p>
              <a:pPr algn="r">
                <a:spcBef>
                  <a:spcPct val="50000"/>
                </a:spcBef>
              </a:pPr>
              <a:r>
                <a:rPr lang="fr-FR" sz="700">
                  <a:effectLst>
                    <a:outerShdw blurRad="38100" dist="38100" dir="2700000" algn="tl">
                      <a:srgbClr val="000000"/>
                    </a:outerShdw>
                  </a:effectLst>
                  <a:latin typeface="Arial" pitchFamily="34" charset="0"/>
                  <a:cs typeface="Arial" pitchFamily="34" charset="0"/>
                </a:rPr>
                <a:t>www.bdvilles.ird.fr</a:t>
              </a:r>
            </a:p>
          </p:txBody>
        </p:sp>
      </p:grpSp>
      <p:sp>
        <p:nvSpPr>
          <p:cNvPr id="20"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21"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a:xfrm>
            <a:off x="301625" y="269875"/>
            <a:ext cx="8540750" cy="1143000"/>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47811" name="Rectangle 3"/>
          <p:cNvSpPr>
            <a:spLocks noGrp="1" noRot="1" noChangeArrowheads="1"/>
          </p:cNvSpPr>
          <p:nvPr>
            <p:ph type="body" sz="half" idx="1"/>
          </p:nvPr>
        </p:nvSpPr>
        <p:spPr>
          <a:xfrm>
            <a:off x="468313" y="2278063"/>
            <a:ext cx="4186237" cy="3743325"/>
          </a:xfrm>
          <a:solidFill>
            <a:srgbClr val="C0C0C0">
              <a:alpha val="10001"/>
            </a:srgbClr>
          </a:solidFill>
        </p:spPr>
        <p:txBody>
          <a:bodyPr/>
          <a:lstStyle/>
          <a:p>
            <a:pPr marL="0" indent="0">
              <a:lnSpc>
                <a:spcPct val="90000"/>
              </a:lnSpc>
              <a:spcAft>
                <a:spcPct val="65000"/>
              </a:spcAft>
              <a:buClr>
                <a:srgbClr val="FFCC66"/>
              </a:buClr>
              <a:buSzPct val="70000"/>
              <a:tabLst>
                <a:tab pos="0" algn="l"/>
              </a:tabLst>
            </a:pPr>
            <a:r>
              <a:rPr lang="fr-FR" sz="1800">
                <a:latin typeface="Arial" pitchFamily="34" charset="0"/>
                <a:cs typeface="Arial" pitchFamily="34" charset="0"/>
              </a:rPr>
              <a:t> Translation</a:t>
            </a:r>
          </a:p>
          <a:p>
            <a:pPr marL="0" indent="0">
              <a:lnSpc>
                <a:spcPct val="90000"/>
              </a:lnSpc>
              <a:spcAft>
                <a:spcPct val="65000"/>
              </a:spcAft>
              <a:buClr>
                <a:srgbClr val="FFCC66"/>
              </a:buClr>
              <a:buSzPct val="70000"/>
              <a:tabLst>
                <a:tab pos="0" algn="l"/>
              </a:tabLst>
            </a:pPr>
            <a:r>
              <a:rPr lang="fr-FR" sz="1800">
                <a:latin typeface="Arial" pitchFamily="34" charset="0"/>
                <a:cs typeface="Arial" pitchFamily="34" charset="0"/>
              </a:rPr>
              <a:t> Translation et rotation</a:t>
            </a:r>
          </a:p>
          <a:p>
            <a:pPr marL="0" indent="0">
              <a:lnSpc>
                <a:spcPct val="90000"/>
              </a:lnSpc>
              <a:spcAft>
                <a:spcPct val="65000"/>
              </a:spcAft>
              <a:buClr>
                <a:srgbClr val="FFCC66"/>
              </a:buClr>
              <a:buSzPct val="70000"/>
              <a:tabLst>
                <a:tab pos="0" algn="l"/>
              </a:tabLst>
            </a:pPr>
            <a:r>
              <a:rPr lang="fr-FR" sz="1800">
                <a:latin typeface="Arial" pitchFamily="34" charset="0"/>
                <a:cs typeface="Arial" pitchFamily="34" charset="0"/>
              </a:rPr>
              <a:t> Similitude : c’est une translation et une rotation suivie d’une homothétie (mise à l’échelle)</a:t>
            </a:r>
          </a:p>
          <a:p>
            <a:pPr marL="0" indent="0">
              <a:lnSpc>
                <a:spcPct val="90000"/>
              </a:lnSpc>
              <a:spcAft>
                <a:spcPct val="65000"/>
              </a:spcAft>
              <a:buClr>
                <a:srgbClr val="FFCC66"/>
              </a:buClr>
              <a:buSzPct val="70000"/>
              <a:tabLst>
                <a:tab pos="0" algn="l"/>
              </a:tabLst>
            </a:pPr>
            <a:r>
              <a:rPr lang="fr-FR" sz="1800">
                <a:latin typeface="Arial" pitchFamily="34" charset="0"/>
                <a:cs typeface="Arial" pitchFamily="34" charset="0"/>
              </a:rPr>
              <a:t> Déformation polynomiale de degré 1</a:t>
            </a:r>
          </a:p>
          <a:p>
            <a:pPr marL="0" indent="0">
              <a:lnSpc>
                <a:spcPct val="90000"/>
              </a:lnSpc>
              <a:spcAft>
                <a:spcPct val="65000"/>
              </a:spcAft>
              <a:buClr>
                <a:srgbClr val="FFCC66"/>
              </a:buClr>
              <a:buSzPct val="70000"/>
              <a:tabLst>
                <a:tab pos="0" algn="l"/>
              </a:tabLst>
            </a:pPr>
            <a:r>
              <a:rPr lang="fr-FR" sz="1800">
                <a:latin typeface="Arial" pitchFamily="34" charset="0"/>
                <a:cs typeface="Arial" pitchFamily="34" charset="0"/>
              </a:rPr>
              <a:t> Déformation projective (perspective centrale)</a:t>
            </a:r>
          </a:p>
          <a:p>
            <a:pPr marL="0" indent="0">
              <a:lnSpc>
                <a:spcPct val="90000"/>
              </a:lnSpc>
              <a:spcAft>
                <a:spcPct val="65000"/>
              </a:spcAft>
              <a:buClr>
                <a:srgbClr val="FFCC66"/>
              </a:buClr>
              <a:buSzPct val="70000"/>
              <a:tabLst>
                <a:tab pos="0" algn="l"/>
              </a:tabLst>
            </a:pPr>
            <a:r>
              <a:rPr lang="fr-FR" sz="1800">
                <a:latin typeface="Arial" pitchFamily="34" charset="0"/>
                <a:cs typeface="Arial" pitchFamily="34" charset="0"/>
              </a:rPr>
              <a:t> Déformation locale par triangulation</a:t>
            </a:r>
          </a:p>
        </p:txBody>
      </p:sp>
      <p:sp>
        <p:nvSpPr>
          <p:cNvPr id="247814" name="Text Box 6"/>
          <p:cNvSpPr txBox="1">
            <a:spLocks noChangeArrowheads="1"/>
          </p:cNvSpPr>
          <p:nvPr/>
        </p:nvSpPr>
        <p:spPr bwMode="auto">
          <a:xfrm>
            <a:off x="468313" y="1484313"/>
            <a:ext cx="42481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Correction d’une image</a:t>
            </a:r>
          </a:p>
        </p:txBody>
      </p:sp>
      <p:pic>
        <p:nvPicPr>
          <p:cNvPr id="247817" name="Picture 9"/>
          <p:cNvPicPr>
            <a:picLocks noChangeAspect="1" noChangeArrowheads="1"/>
          </p:cNvPicPr>
          <p:nvPr/>
        </p:nvPicPr>
        <p:blipFill>
          <a:blip r:embed="rId3" cstate="print"/>
          <a:srcRect/>
          <a:stretch>
            <a:fillRect/>
          </a:stretch>
        </p:blipFill>
        <p:spPr bwMode="auto">
          <a:xfrm>
            <a:off x="5148263" y="2114550"/>
            <a:ext cx="1800225" cy="1092200"/>
          </a:xfrm>
          <a:prstGeom prst="rect">
            <a:avLst/>
          </a:prstGeom>
          <a:solidFill>
            <a:srgbClr val="FFFFFF">
              <a:alpha val="89999"/>
            </a:srgbClr>
          </a:solidFill>
          <a:ln w="9525">
            <a:noFill/>
            <a:miter lim="800000"/>
            <a:headEnd/>
            <a:tailEnd/>
          </a:ln>
        </p:spPr>
      </p:pic>
      <p:pic>
        <p:nvPicPr>
          <p:cNvPr id="247818" name="Picture 10"/>
          <p:cNvPicPr>
            <a:picLocks noChangeAspect="1" noChangeArrowheads="1"/>
          </p:cNvPicPr>
          <p:nvPr/>
        </p:nvPicPr>
        <p:blipFill>
          <a:blip r:embed="rId4" cstate="print"/>
          <a:srcRect/>
          <a:stretch>
            <a:fillRect/>
          </a:stretch>
        </p:blipFill>
        <p:spPr bwMode="auto">
          <a:xfrm>
            <a:off x="6516688" y="3322638"/>
            <a:ext cx="2232025" cy="1150937"/>
          </a:xfrm>
          <a:prstGeom prst="rect">
            <a:avLst/>
          </a:prstGeom>
          <a:solidFill>
            <a:srgbClr val="FFFFFF">
              <a:alpha val="89999"/>
            </a:srgbClr>
          </a:solidFill>
          <a:ln w="9525">
            <a:noFill/>
            <a:miter lim="800000"/>
            <a:headEnd/>
            <a:tailEnd/>
          </a:ln>
        </p:spPr>
      </p:pic>
      <p:pic>
        <p:nvPicPr>
          <p:cNvPr id="247819" name="Picture 11"/>
          <p:cNvPicPr>
            <a:picLocks noChangeAspect="1" noChangeArrowheads="1"/>
          </p:cNvPicPr>
          <p:nvPr/>
        </p:nvPicPr>
        <p:blipFill>
          <a:blip r:embed="rId5" cstate="print"/>
          <a:srcRect/>
          <a:stretch>
            <a:fillRect/>
          </a:stretch>
        </p:blipFill>
        <p:spPr bwMode="auto">
          <a:xfrm>
            <a:off x="4932363" y="4581525"/>
            <a:ext cx="2232025" cy="979488"/>
          </a:xfrm>
          <a:prstGeom prst="rect">
            <a:avLst/>
          </a:prstGeom>
          <a:solidFill>
            <a:srgbClr val="FFFFFF">
              <a:alpha val="89999"/>
            </a:srgbClr>
          </a:solidFill>
          <a:ln w="9525">
            <a:noFill/>
            <a:miter lim="800000"/>
            <a:headEnd/>
            <a:tailEnd/>
          </a:ln>
        </p:spPr>
      </p:pic>
      <p:pic>
        <p:nvPicPr>
          <p:cNvPr id="247820" name="Picture 12"/>
          <p:cNvPicPr>
            <a:picLocks noChangeAspect="1" noChangeArrowheads="1"/>
          </p:cNvPicPr>
          <p:nvPr/>
        </p:nvPicPr>
        <p:blipFill>
          <a:blip r:embed="rId6" cstate="print"/>
          <a:srcRect/>
          <a:stretch>
            <a:fillRect/>
          </a:stretch>
        </p:blipFill>
        <p:spPr bwMode="auto">
          <a:xfrm>
            <a:off x="6516688" y="5672138"/>
            <a:ext cx="2339975" cy="1069975"/>
          </a:xfrm>
          <a:prstGeom prst="rect">
            <a:avLst/>
          </a:prstGeom>
          <a:solidFill>
            <a:srgbClr val="FFFFFF">
              <a:alpha val="89999"/>
            </a:srgbClr>
          </a:solidFill>
          <a:ln w="9525">
            <a:noFill/>
            <a:miter lim="800000"/>
            <a:headEnd/>
            <a:tailEnd/>
          </a:ln>
        </p:spPr>
      </p:pic>
      <p:sp>
        <p:nvSpPr>
          <p:cNvPr id="247821" name="Text Box 13"/>
          <p:cNvSpPr txBox="1">
            <a:spLocks noChangeArrowheads="1"/>
          </p:cNvSpPr>
          <p:nvPr/>
        </p:nvSpPr>
        <p:spPr bwMode="auto">
          <a:xfrm>
            <a:off x="7092950" y="2433638"/>
            <a:ext cx="1439863" cy="274637"/>
          </a:xfrm>
          <a:prstGeom prst="rect">
            <a:avLst/>
          </a:prstGeom>
          <a:noFill/>
          <a:ln w="9525">
            <a:noFill/>
            <a:miter lim="800000"/>
            <a:headEnd/>
            <a:tailEnd/>
          </a:ln>
          <a:effectLst/>
        </p:spPr>
        <p:txBody>
          <a:bodyPr>
            <a:spAutoFit/>
          </a:bodyPr>
          <a:lstStyle/>
          <a:p>
            <a:pPr>
              <a:spcBef>
                <a:spcPct val="50000"/>
              </a:spcBef>
            </a:pPr>
            <a:r>
              <a:rPr lang="fr-FR" sz="1200">
                <a:effectLst>
                  <a:outerShdw blurRad="38100" dist="38100" dir="2700000" algn="tl">
                    <a:srgbClr val="000000"/>
                  </a:outerShdw>
                </a:effectLst>
                <a:latin typeface="Arial" pitchFamily="34" charset="0"/>
                <a:cs typeface="Arial" pitchFamily="34" charset="0"/>
              </a:rPr>
              <a:t>Translation</a:t>
            </a:r>
          </a:p>
        </p:txBody>
      </p:sp>
      <p:sp>
        <p:nvSpPr>
          <p:cNvPr id="247822" name="Text Box 14"/>
          <p:cNvSpPr txBox="1">
            <a:spLocks noChangeArrowheads="1"/>
          </p:cNvSpPr>
          <p:nvPr/>
        </p:nvSpPr>
        <p:spPr bwMode="auto">
          <a:xfrm>
            <a:off x="4932363" y="3716338"/>
            <a:ext cx="1439862" cy="457200"/>
          </a:xfrm>
          <a:prstGeom prst="rect">
            <a:avLst/>
          </a:prstGeom>
          <a:noFill/>
          <a:ln w="9525">
            <a:noFill/>
            <a:miter lim="800000"/>
            <a:headEnd/>
            <a:tailEnd/>
          </a:ln>
          <a:effectLst/>
        </p:spPr>
        <p:txBody>
          <a:bodyPr>
            <a:spAutoFit/>
          </a:bodyPr>
          <a:lstStyle/>
          <a:p>
            <a:pPr algn="r">
              <a:spcBef>
                <a:spcPct val="50000"/>
              </a:spcBef>
            </a:pPr>
            <a:r>
              <a:rPr lang="fr-FR" sz="1200">
                <a:effectLst>
                  <a:outerShdw blurRad="38100" dist="38100" dir="2700000" algn="tl">
                    <a:srgbClr val="000000"/>
                  </a:outerShdw>
                </a:effectLst>
                <a:latin typeface="Arial" pitchFamily="34" charset="0"/>
                <a:cs typeface="Arial" pitchFamily="34" charset="0"/>
              </a:rPr>
              <a:t>Translation et rotation</a:t>
            </a:r>
          </a:p>
        </p:txBody>
      </p:sp>
      <p:sp>
        <p:nvSpPr>
          <p:cNvPr id="247823" name="Text Box 15"/>
          <p:cNvSpPr txBox="1">
            <a:spLocks noChangeArrowheads="1"/>
          </p:cNvSpPr>
          <p:nvPr/>
        </p:nvSpPr>
        <p:spPr bwMode="auto">
          <a:xfrm>
            <a:off x="7235825" y="4883150"/>
            <a:ext cx="1439863" cy="274638"/>
          </a:xfrm>
          <a:prstGeom prst="rect">
            <a:avLst/>
          </a:prstGeom>
          <a:noFill/>
          <a:ln w="9525">
            <a:noFill/>
            <a:miter lim="800000"/>
            <a:headEnd/>
            <a:tailEnd/>
          </a:ln>
          <a:effectLst/>
        </p:spPr>
        <p:txBody>
          <a:bodyPr>
            <a:spAutoFit/>
          </a:bodyPr>
          <a:lstStyle/>
          <a:p>
            <a:pPr>
              <a:spcBef>
                <a:spcPct val="50000"/>
              </a:spcBef>
            </a:pPr>
            <a:r>
              <a:rPr lang="fr-FR" sz="1200">
                <a:effectLst>
                  <a:outerShdw blurRad="38100" dist="38100" dir="2700000" algn="tl">
                    <a:srgbClr val="000000"/>
                  </a:outerShdw>
                </a:effectLst>
                <a:latin typeface="Arial" pitchFamily="34" charset="0"/>
                <a:cs typeface="Arial" pitchFamily="34" charset="0"/>
              </a:rPr>
              <a:t>Similitude</a:t>
            </a:r>
          </a:p>
        </p:txBody>
      </p:sp>
      <p:sp>
        <p:nvSpPr>
          <p:cNvPr id="247824" name="Text Box 16"/>
          <p:cNvSpPr txBox="1">
            <a:spLocks noChangeArrowheads="1"/>
          </p:cNvSpPr>
          <p:nvPr/>
        </p:nvSpPr>
        <p:spPr bwMode="auto">
          <a:xfrm>
            <a:off x="4716463" y="5949950"/>
            <a:ext cx="1655762" cy="646331"/>
          </a:xfrm>
          <a:prstGeom prst="rect">
            <a:avLst/>
          </a:prstGeom>
          <a:noFill/>
          <a:ln w="9525">
            <a:noFill/>
            <a:miter lim="800000"/>
            <a:headEnd/>
            <a:tailEnd/>
          </a:ln>
          <a:effectLst/>
        </p:spPr>
        <p:txBody>
          <a:bodyPr>
            <a:spAutoFit/>
          </a:bodyPr>
          <a:lstStyle/>
          <a:p>
            <a:pPr algn="r">
              <a:spcBef>
                <a:spcPct val="50000"/>
              </a:spcBef>
            </a:pPr>
            <a:r>
              <a:rPr lang="fr-FR" sz="1200">
                <a:effectLst>
                  <a:outerShdw blurRad="38100" dist="38100" dir="2700000" algn="tl">
                    <a:srgbClr val="000000"/>
                  </a:outerShdw>
                </a:effectLst>
                <a:latin typeface="Arial" pitchFamily="34" charset="0"/>
                <a:cs typeface="Arial" pitchFamily="34" charset="0"/>
              </a:rPr>
              <a:t>Déformation bilinéaire (polynomial de degré 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37572" name="Rectangle 4"/>
          <p:cNvSpPr>
            <a:spLocks noGrp="1" noRot="1" noChangeArrowheads="1"/>
          </p:cNvSpPr>
          <p:nvPr>
            <p:ph type="body" idx="1"/>
          </p:nvPr>
        </p:nvSpPr>
        <p:spPr>
          <a:xfrm>
            <a:off x="611188" y="1700213"/>
            <a:ext cx="8135937" cy="504825"/>
          </a:xfrm>
        </p:spPr>
        <p:txBody>
          <a:bodyPr/>
          <a:lstStyle/>
          <a:p>
            <a:pPr marL="0" indent="0">
              <a:buFont typeface="Arial" charset="0"/>
              <a:buNone/>
              <a:tabLst>
                <a:tab pos="0" algn="l"/>
              </a:tabLst>
            </a:pPr>
            <a:r>
              <a:rPr lang="fr-FR" sz="2000">
                <a:latin typeface="Arial" pitchFamily="34" charset="0"/>
                <a:cs typeface="Arial" pitchFamily="34" charset="0"/>
              </a:rPr>
              <a:t>Exemples de triangulation (modèle de déformation polynomial local)</a:t>
            </a:r>
          </a:p>
        </p:txBody>
      </p:sp>
      <p:pic>
        <p:nvPicPr>
          <p:cNvPr id="237573" name="Picture 5" descr="savamer4"/>
          <p:cNvPicPr>
            <a:picLocks noChangeAspect="1" noChangeArrowheads="1"/>
          </p:cNvPicPr>
          <p:nvPr/>
        </p:nvPicPr>
        <p:blipFill>
          <a:blip r:embed="rId3" cstate="print"/>
          <a:srcRect/>
          <a:stretch>
            <a:fillRect/>
          </a:stretch>
        </p:blipFill>
        <p:spPr bwMode="auto">
          <a:xfrm>
            <a:off x="4787900" y="3624263"/>
            <a:ext cx="3744913" cy="2808287"/>
          </a:xfrm>
          <a:prstGeom prst="rect">
            <a:avLst/>
          </a:prstGeom>
          <a:noFill/>
        </p:spPr>
      </p:pic>
      <p:pic>
        <p:nvPicPr>
          <p:cNvPr id="237574" name="Picture 6" descr="VECT08"/>
          <p:cNvPicPr>
            <a:picLocks noChangeAspect="1" noChangeArrowheads="1"/>
          </p:cNvPicPr>
          <p:nvPr/>
        </p:nvPicPr>
        <p:blipFill>
          <a:blip r:embed="rId4" cstate="print"/>
          <a:srcRect/>
          <a:stretch>
            <a:fillRect/>
          </a:stretch>
        </p:blipFill>
        <p:spPr bwMode="auto">
          <a:xfrm>
            <a:off x="684213" y="2571750"/>
            <a:ext cx="3887787" cy="283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39620" name="Rectangle 4"/>
          <p:cNvSpPr>
            <a:spLocks noGrp="1" noRot="1" noChangeArrowheads="1"/>
          </p:cNvSpPr>
          <p:nvPr>
            <p:ph type="body" idx="1"/>
          </p:nvPr>
        </p:nvSpPr>
        <p:spPr>
          <a:xfrm>
            <a:off x="539750" y="2492375"/>
            <a:ext cx="4103688" cy="3024188"/>
          </a:xfrm>
          <a:solidFill>
            <a:srgbClr val="C0C0C0">
              <a:alpha val="10001"/>
            </a:srgbClr>
          </a:solidFill>
        </p:spPr>
        <p:txBody>
          <a:bodyPr/>
          <a:lstStyle/>
          <a:p>
            <a:pPr marL="0" indent="0">
              <a:buFont typeface="Arial" charset="0"/>
              <a:buNone/>
              <a:tabLst>
                <a:tab pos="0" algn="l"/>
              </a:tabLst>
            </a:pPr>
            <a:r>
              <a:rPr lang="fr-FR" sz="1800">
                <a:latin typeface="Arial" pitchFamily="34" charset="0"/>
                <a:cs typeface="Arial" pitchFamily="34" charset="0"/>
              </a:rPr>
              <a:t>Calcul d’une valeur pour le pixel d’arrivée, en fonction des valeurs de l’image d’origine :</a:t>
            </a:r>
          </a:p>
          <a:p>
            <a:pPr marL="0" indent="0">
              <a:buFont typeface="Arial" charset="0"/>
              <a:buNone/>
              <a:tabLst>
                <a:tab pos="0" algn="l"/>
              </a:tabLst>
            </a:pPr>
            <a:endParaRPr lang="fr-FR" sz="1800">
              <a:latin typeface="Arial" pitchFamily="34" charset="0"/>
              <a:cs typeface="Arial" pitchFamily="34" charset="0"/>
            </a:endParaRPr>
          </a:p>
          <a:p>
            <a:pPr marL="0" indent="0">
              <a:buClr>
                <a:srgbClr val="FFCC66"/>
              </a:buClr>
              <a:buSzPct val="70000"/>
              <a:tabLst>
                <a:tab pos="0" algn="l"/>
              </a:tabLst>
            </a:pPr>
            <a:r>
              <a:rPr lang="fr-FR" sz="1800">
                <a:latin typeface="Arial" pitchFamily="34" charset="0"/>
                <a:cs typeface="Arial" pitchFamily="34" charset="0"/>
              </a:rPr>
              <a:t> Plus proche voisin</a:t>
            </a:r>
          </a:p>
          <a:p>
            <a:pPr marL="0" indent="0">
              <a:buClr>
                <a:srgbClr val="FFCC66"/>
              </a:buClr>
              <a:buSzPct val="70000"/>
              <a:tabLst>
                <a:tab pos="0" algn="l"/>
              </a:tabLst>
            </a:pPr>
            <a:r>
              <a:rPr lang="fr-FR" sz="1800">
                <a:latin typeface="Arial" pitchFamily="34" charset="0"/>
                <a:cs typeface="Arial" pitchFamily="34" charset="0"/>
              </a:rPr>
              <a:t> Moyenne sur les voisins</a:t>
            </a:r>
          </a:p>
          <a:p>
            <a:pPr marL="0" indent="0">
              <a:buClr>
                <a:srgbClr val="FFCC66"/>
              </a:buClr>
              <a:buSzPct val="70000"/>
              <a:tabLst>
                <a:tab pos="0" algn="l"/>
              </a:tabLst>
            </a:pPr>
            <a:r>
              <a:rPr lang="fr-FR" sz="1800">
                <a:latin typeface="Arial" pitchFamily="34" charset="0"/>
                <a:cs typeface="Arial" pitchFamily="34" charset="0"/>
              </a:rPr>
              <a:t> Calcul bilinéaire ou bicubique sur les voisins</a:t>
            </a:r>
          </a:p>
        </p:txBody>
      </p:sp>
      <p:sp>
        <p:nvSpPr>
          <p:cNvPr id="239621" name="Text Box 5"/>
          <p:cNvSpPr txBox="1">
            <a:spLocks noChangeArrowheads="1"/>
          </p:cNvSpPr>
          <p:nvPr/>
        </p:nvSpPr>
        <p:spPr bwMode="auto">
          <a:xfrm>
            <a:off x="468313" y="1484313"/>
            <a:ext cx="42481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Ré-échantillonnage</a:t>
            </a:r>
          </a:p>
        </p:txBody>
      </p:sp>
      <p:pic>
        <p:nvPicPr>
          <p:cNvPr id="239624" name="Picture 8"/>
          <p:cNvPicPr>
            <a:picLocks noChangeAspect="1" noChangeArrowheads="1"/>
          </p:cNvPicPr>
          <p:nvPr/>
        </p:nvPicPr>
        <p:blipFill>
          <a:blip r:embed="rId3" cstate="print"/>
          <a:srcRect/>
          <a:stretch>
            <a:fillRect/>
          </a:stretch>
        </p:blipFill>
        <p:spPr bwMode="auto">
          <a:xfrm>
            <a:off x="5148263" y="2349500"/>
            <a:ext cx="3400425"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02756" name="Rectangle 4"/>
          <p:cNvSpPr>
            <a:spLocks noGrp="1" noRot="1" noChangeArrowheads="1"/>
          </p:cNvSpPr>
          <p:nvPr>
            <p:ph type="body" idx="1"/>
          </p:nvPr>
        </p:nvSpPr>
        <p:spPr>
          <a:xfrm>
            <a:off x="684213" y="2203450"/>
            <a:ext cx="7773987" cy="4105275"/>
          </a:xfrm>
          <a:solidFill>
            <a:srgbClr val="C0C0C0">
              <a:alpha val="10001"/>
            </a:srgbClr>
          </a:solidFill>
        </p:spPr>
        <p:txBody>
          <a:bodyPr/>
          <a:lstStyle/>
          <a:p>
            <a:pPr marL="0" indent="0">
              <a:spcAft>
                <a:spcPct val="20000"/>
              </a:spcAft>
              <a:buClr>
                <a:srgbClr val="FFCC66"/>
              </a:buClr>
              <a:buSzPct val="70000"/>
            </a:pPr>
            <a:r>
              <a:rPr lang="fr-FR" sz="1800">
                <a:latin typeface="Arial" pitchFamily="34" charset="0"/>
                <a:cs typeface="Arial" pitchFamily="34" charset="0"/>
              </a:rPr>
              <a:t> La première étape de l’opération de géoréférencement d’une image consiste à définir quelle sera la </a:t>
            </a:r>
            <a:r>
              <a:rPr lang="fr-FR" sz="1800">
                <a:solidFill>
                  <a:srgbClr val="FFCC66"/>
                </a:solidFill>
                <a:latin typeface="Arial" pitchFamily="34" charset="0"/>
                <a:cs typeface="Arial" pitchFamily="34" charset="0"/>
              </a:rPr>
              <a:t>géométrie des pixels</a:t>
            </a:r>
            <a:r>
              <a:rPr lang="fr-FR" sz="1800">
                <a:latin typeface="Arial" pitchFamily="34" charset="0"/>
                <a:cs typeface="Arial" pitchFamily="34" charset="0"/>
              </a:rPr>
              <a:t> de l’image redressée : taille, forme, coordonnées (plan de projection).</a:t>
            </a:r>
          </a:p>
          <a:p>
            <a:pPr marL="0" indent="0">
              <a:spcAft>
                <a:spcPct val="20000"/>
              </a:spcAft>
              <a:buSzPct val="70000"/>
              <a:buFont typeface="Arial" charset="0"/>
              <a:buNone/>
            </a:pPr>
            <a:endParaRPr lang="fr-FR" sz="1800">
              <a:latin typeface="Arial" pitchFamily="34" charset="0"/>
              <a:cs typeface="Arial" pitchFamily="34" charset="0"/>
            </a:endParaRPr>
          </a:p>
          <a:p>
            <a:pPr marL="0" indent="0">
              <a:spcAft>
                <a:spcPct val="20000"/>
              </a:spcAft>
              <a:buClr>
                <a:srgbClr val="FFCC66"/>
              </a:buClr>
              <a:buSzPct val="70000"/>
            </a:pPr>
            <a:r>
              <a:rPr lang="fr-FR" sz="1800">
                <a:latin typeface="Arial" pitchFamily="34" charset="0"/>
                <a:cs typeface="Arial" pitchFamily="34" charset="0"/>
              </a:rPr>
              <a:t> La seconde étape consiste à définir les </a:t>
            </a:r>
            <a:r>
              <a:rPr lang="fr-FR" sz="1800">
                <a:solidFill>
                  <a:srgbClr val="FFCC66"/>
                </a:solidFill>
                <a:latin typeface="Arial" pitchFamily="34" charset="0"/>
                <a:cs typeface="Arial" pitchFamily="34" charset="0"/>
              </a:rPr>
              <a:t>paramètres</a:t>
            </a:r>
            <a:r>
              <a:rPr lang="fr-FR" sz="1800">
                <a:latin typeface="Arial" pitchFamily="34" charset="0"/>
                <a:cs typeface="Arial" pitchFamily="34" charset="0"/>
              </a:rPr>
              <a:t> de la déformation qui permet de calculer les pixels d’arrivée et de leur affecter une valeur à partir des pixels de l’image d’origine.</a:t>
            </a:r>
          </a:p>
          <a:p>
            <a:pPr marL="0" indent="0">
              <a:spcAft>
                <a:spcPct val="20000"/>
              </a:spcAft>
              <a:buFont typeface="Arial" charset="0"/>
              <a:buNone/>
            </a:pPr>
            <a:endParaRPr lang="fr-FR" sz="1800">
              <a:latin typeface="Arial" pitchFamily="34" charset="0"/>
              <a:cs typeface="Arial" pitchFamily="34" charset="0"/>
            </a:endParaRPr>
          </a:p>
          <a:p>
            <a:pPr marL="0" indent="0">
              <a:buFont typeface="Arial" charset="0"/>
              <a:buNone/>
            </a:pPr>
            <a:r>
              <a:rPr lang="fr-FR" sz="1800">
                <a:latin typeface="Arial" pitchFamily="34" charset="0"/>
                <a:cs typeface="Arial" pitchFamily="34" charset="0"/>
              </a:rPr>
              <a:t>Pour chaque pixel potentiel de l’espace, deux questions :</a:t>
            </a:r>
          </a:p>
          <a:p>
            <a:pPr marL="0" indent="0">
              <a:buClr>
                <a:srgbClr val="FFCC66"/>
              </a:buClr>
              <a:buSzPct val="70000"/>
              <a:buFont typeface="Wingdings" pitchFamily="2" charset="2"/>
              <a:buChar char="§"/>
            </a:pPr>
            <a:r>
              <a:rPr lang="fr-FR" sz="1800">
                <a:latin typeface="Arial" pitchFamily="34" charset="0"/>
                <a:cs typeface="Arial" pitchFamily="34" charset="0"/>
              </a:rPr>
              <a:t> Un objet pixel doit-il être créé ?</a:t>
            </a:r>
          </a:p>
          <a:p>
            <a:pPr marL="0" indent="0">
              <a:buClr>
                <a:srgbClr val="FFCC66"/>
              </a:buClr>
              <a:buSzPct val="70000"/>
              <a:buFont typeface="Wingdings" pitchFamily="2" charset="2"/>
              <a:buChar char="§"/>
            </a:pPr>
            <a:r>
              <a:rPr lang="fr-FR" sz="1800">
                <a:latin typeface="Arial" pitchFamily="34" charset="0"/>
                <a:cs typeface="Arial" pitchFamily="34" charset="0"/>
              </a:rPr>
              <a:t> Quelles valeurs pour les attributs, à partir des valeurs de l’image d’origine  ?</a:t>
            </a:r>
          </a:p>
        </p:txBody>
      </p:sp>
      <p:sp>
        <p:nvSpPr>
          <p:cNvPr id="202758" name="Text Box 6"/>
          <p:cNvSpPr txBox="1">
            <a:spLocks noChangeArrowheads="1"/>
          </p:cNvSpPr>
          <p:nvPr/>
        </p:nvSpPr>
        <p:spPr bwMode="auto">
          <a:xfrm>
            <a:off x="684213" y="1484313"/>
            <a:ext cx="44640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Étapes du géoréférencement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49861" name="Text Box 5"/>
          <p:cNvSpPr txBox="1">
            <a:spLocks noChangeArrowheads="1"/>
          </p:cNvSpPr>
          <p:nvPr/>
        </p:nvSpPr>
        <p:spPr bwMode="auto">
          <a:xfrm>
            <a:off x="684213" y="1484313"/>
            <a:ext cx="44640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Étapes du géoréférencement</a:t>
            </a:r>
          </a:p>
        </p:txBody>
      </p:sp>
      <p:sp>
        <p:nvSpPr>
          <p:cNvPr id="249863" name="Rectangle 7"/>
          <p:cNvSpPr>
            <a:spLocks noGrp="1" noRot="1" noChangeArrowheads="1"/>
          </p:cNvSpPr>
          <p:nvPr>
            <p:ph type="body" idx="1"/>
          </p:nvPr>
        </p:nvSpPr>
        <p:spPr>
          <a:xfrm>
            <a:off x="755650" y="2205038"/>
            <a:ext cx="7773988" cy="1152525"/>
          </a:xfrm>
          <a:solidFill>
            <a:srgbClr val="C0C0C0">
              <a:alpha val="10001"/>
            </a:srgbClr>
          </a:solidFill>
          <a:ln/>
        </p:spPr>
        <p:txBody>
          <a:bodyPr/>
          <a:lstStyle/>
          <a:p>
            <a:pPr marL="0" indent="0">
              <a:lnSpc>
                <a:spcPct val="90000"/>
              </a:lnSpc>
              <a:spcAft>
                <a:spcPct val="20000"/>
              </a:spcAft>
              <a:buClr>
                <a:srgbClr val="FFCC66"/>
              </a:buClr>
              <a:buSzPct val="70000"/>
            </a:pPr>
            <a:r>
              <a:rPr lang="fr-FR" sz="1800">
                <a:latin typeface="Arial" pitchFamily="34" charset="0"/>
                <a:cs typeface="Arial" pitchFamily="34" charset="0"/>
              </a:rPr>
              <a:t> La troisième étape consiste à gérer les pixels formant la relation géoréférencée dans un ensemble rentrant dans le cadre du SIG. Ce sont le mosaïquage et l’indexation (modèle interne au SIG).</a:t>
            </a:r>
          </a:p>
        </p:txBody>
      </p:sp>
      <p:graphicFrame>
        <p:nvGraphicFramePr>
          <p:cNvPr id="249864" name="Object 8"/>
          <p:cNvGraphicFramePr>
            <a:graphicFrameLocks noChangeAspect="1"/>
          </p:cNvGraphicFramePr>
          <p:nvPr/>
        </p:nvGraphicFramePr>
        <p:xfrm>
          <a:off x="4425950" y="3813175"/>
          <a:ext cx="4270375" cy="2339975"/>
        </p:xfrm>
        <a:graphic>
          <a:graphicData uri="http://schemas.openxmlformats.org/presentationml/2006/ole">
            <p:oleObj spid="_x0000_s249864" r:id="rId4" imgW="4130040" imgH="2141220" progId="MSDraw.Drawing.8.2">
              <p:embed/>
            </p:oleObj>
          </a:graphicData>
        </a:graphic>
      </p:graphicFrame>
      <p:pic>
        <p:nvPicPr>
          <p:cNvPr id="249865" name="Picture 9"/>
          <p:cNvPicPr>
            <a:picLocks noChangeAspect="1" noChangeArrowheads="1"/>
          </p:cNvPicPr>
          <p:nvPr/>
        </p:nvPicPr>
        <p:blipFill>
          <a:blip r:embed="rId5" cstate="print"/>
          <a:srcRect/>
          <a:stretch>
            <a:fillRect/>
          </a:stretch>
        </p:blipFill>
        <p:spPr bwMode="auto">
          <a:xfrm>
            <a:off x="766763" y="3917950"/>
            <a:ext cx="3462337" cy="20907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r>
              <a:rPr lang="fr-FR" sz="3600">
                <a:solidFill>
                  <a:srgbClr val="FFCC66"/>
                </a:solidFill>
                <a:effectLst>
                  <a:outerShdw blurRad="38100" dist="38100" dir="2700000" algn="tl">
                    <a:srgbClr val="000000"/>
                  </a:outerShdw>
                </a:effectLst>
                <a:latin typeface="Arial" charset="0"/>
              </a:rPr>
              <a:t>Le géoréférencement dans </a:t>
            </a:r>
            <a:r>
              <a:rPr lang="fr-FR" sz="3600" i="1">
                <a:solidFill>
                  <a:srgbClr val="FFCC66"/>
                </a:solidFill>
                <a:effectLst>
                  <a:outerShdw blurRad="38100" dist="38100" dir="2700000" algn="tl">
                    <a:srgbClr val="000000"/>
                  </a:outerShdw>
                </a:effectLst>
                <a:latin typeface="Arial" charset="0"/>
              </a:rPr>
              <a:t>Savamer</a:t>
            </a:r>
            <a:endParaRPr lang="fr-FR" sz="4400" i="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géoréferencement dans </a:t>
            </a:r>
            <a:r>
              <a:rPr lang="fr-FR" sz="3200" i="1">
                <a:solidFill>
                  <a:schemeClr val="tx1"/>
                </a:solidFill>
                <a:latin typeface="Arial" pitchFamily="34" charset="0"/>
                <a:cs typeface="Arial" pitchFamily="34" charset="0"/>
              </a:rPr>
              <a:t>Savamer</a:t>
            </a:r>
          </a:p>
        </p:txBody>
      </p:sp>
      <p:sp>
        <p:nvSpPr>
          <p:cNvPr id="219140" name="Rectangle 4"/>
          <p:cNvSpPr>
            <a:spLocks noGrp="1" noRot="1" noChangeArrowheads="1"/>
          </p:cNvSpPr>
          <p:nvPr>
            <p:ph type="body" idx="1"/>
          </p:nvPr>
        </p:nvSpPr>
        <p:spPr>
          <a:xfrm>
            <a:off x="611188" y="2708275"/>
            <a:ext cx="4319587" cy="3168650"/>
          </a:xfrm>
          <a:solidFill>
            <a:srgbClr val="C0C0C0">
              <a:alpha val="10001"/>
            </a:srgbClr>
          </a:solidFill>
        </p:spPr>
        <p:txBody>
          <a:bodyPr/>
          <a:lstStyle/>
          <a:p>
            <a:pPr marL="0" indent="0">
              <a:lnSpc>
                <a:spcPct val="90000"/>
              </a:lnSpc>
              <a:spcAft>
                <a:spcPct val="50000"/>
              </a:spcAft>
              <a:buClr>
                <a:srgbClr val="FFCC66"/>
              </a:buClr>
              <a:buSzPct val="70000"/>
            </a:pPr>
            <a:r>
              <a:rPr lang="fr-FR" sz="1800">
                <a:latin typeface="Arial" pitchFamily="34" charset="0"/>
                <a:cs typeface="Arial" pitchFamily="34" charset="0"/>
              </a:rPr>
              <a:t> Permet le géoréférencement d’images ou de fichiers vectoriels.</a:t>
            </a:r>
          </a:p>
          <a:p>
            <a:pPr marL="0" indent="0">
              <a:lnSpc>
                <a:spcPct val="90000"/>
              </a:lnSpc>
              <a:spcAft>
                <a:spcPct val="50000"/>
              </a:spcAft>
              <a:buClr>
                <a:srgbClr val="FFCC66"/>
              </a:buClr>
              <a:buSzPct val="70000"/>
            </a:pPr>
            <a:r>
              <a:rPr lang="fr-FR" sz="1800">
                <a:latin typeface="Arial" pitchFamily="34" charset="0"/>
                <a:cs typeface="Arial" pitchFamily="34" charset="0"/>
              </a:rPr>
              <a:t> Permet le ré-échantillonnage des images.</a:t>
            </a:r>
          </a:p>
          <a:p>
            <a:pPr marL="0" indent="0">
              <a:lnSpc>
                <a:spcPct val="90000"/>
              </a:lnSpc>
              <a:spcAft>
                <a:spcPct val="50000"/>
              </a:spcAft>
              <a:buClr>
                <a:srgbClr val="FFCC66"/>
              </a:buClr>
              <a:buSzPct val="70000"/>
            </a:pPr>
            <a:r>
              <a:rPr lang="fr-FR" sz="1800">
                <a:latin typeface="Arial" pitchFamily="34" charset="0"/>
                <a:cs typeface="Arial" pitchFamily="34" charset="0"/>
              </a:rPr>
              <a:t> Permet le mosaïquage des images pour la constitution d’orthophotoplans et l’intégration comme relation dans une base de données SavGIS.</a:t>
            </a:r>
            <a:endParaRPr lang="en-US" sz="1800">
              <a:latin typeface="Arial" pitchFamily="34" charset="0"/>
              <a:cs typeface="Arial" pitchFamily="34" charset="0"/>
            </a:endParaRPr>
          </a:p>
        </p:txBody>
      </p:sp>
      <p:sp>
        <p:nvSpPr>
          <p:cNvPr id="219142" name="Text Box 6"/>
          <p:cNvSpPr txBox="1">
            <a:spLocks noChangeArrowheads="1"/>
          </p:cNvSpPr>
          <p:nvPr/>
        </p:nvSpPr>
        <p:spPr bwMode="auto">
          <a:xfrm>
            <a:off x="539750" y="1700213"/>
            <a:ext cx="7847013" cy="427037"/>
          </a:xfrm>
          <a:prstGeom prst="rect">
            <a:avLst/>
          </a:prstGeom>
          <a:noFill/>
          <a:ln w="9525">
            <a:noFill/>
            <a:miter lim="800000"/>
            <a:headEnd/>
            <a:tailEnd/>
          </a:ln>
          <a:effectLst/>
        </p:spPr>
        <p:txBody>
          <a:bodyPr>
            <a:spAutoFit/>
          </a:bodyPr>
          <a:lstStyle/>
          <a:p>
            <a:pPr>
              <a:spcBef>
                <a:spcPct val="20000"/>
              </a:spcBef>
              <a:spcAft>
                <a:spcPct val="20000"/>
              </a:spcAft>
              <a:buClr>
                <a:schemeClr val="hlink"/>
              </a:buClr>
              <a:buSzPct val="80000"/>
              <a:buFont typeface="Arial" charset="0"/>
              <a:buNone/>
            </a:pPr>
            <a:r>
              <a:rPr lang="fr-FR" sz="2200" i="1">
                <a:solidFill>
                  <a:srgbClr val="FFCC66"/>
                </a:solidFill>
                <a:effectLst>
                  <a:outerShdw blurRad="38100" dist="38100" dir="2700000" algn="tl">
                    <a:srgbClr val="000000"/>
                  </a:outerShdw>
                </a:effectLst>
                <a:latin typeface="Arial" pitchFamily="34" charset="0"/>
                <a:cs typeface="Arial" pitchFamily="34" charset="0"/>
              </a:rPr>
              <a:t>Savamer </a:t>
            </a:r>
            <a:r>
              <a:rPr lang="fr-FR" sz="2200">
                <a:solidFill>
                  <a:srgbClr val="FFCC66"/>
                </a:solidFill>
                <a:effectLst>
                  <a:outerShdw blurRad="38100" dist="38100" dir="2700000" algn="tl">
                    <a:srgbClr val="000000"/>
                  </a:outerShdw>
                </a:effectLst>
                <a:latin typeface="Arial" pitchFamily="34" charset="0"/>
                <a:cs typeface="Arial" pitchFamily="34" charset="0"/>
              </a:rPr>
              <a:t>: Module de géoréférencement du système </a:t>
            </a:r>
            <a:r>
              <a:rPr lang="fr-FR" sz="2200" i="1">
                <a:solidFill>
                  <a:srgbClr val="FFCC66"/>
                </a:solidFill>
                <a:effectLst>
                  <a:outerShdw blurRad="38100" dist="38100" dir="2700000" algn="tl">
                    <a:srgbClr val="000000"/>
                  </a:outerShdw>
                </a:effectLst>
                <a:latin typeface="Arial" pitchFamily="34" charset="0"/>
                <a:cs typeface="Arial" pitchFamily="34" charset="0"/>
              </a:rPr>
              <a:t>SavGIS</a:t>
            </a:r>
          </a:p>
        </p:txBody>
      </p:sp>
      <p:pic>
        <p:nvPicPr>
          <p:cNvPr id="219143" name="Picture 7"/>
          <p:cNvPicPr>
            <a:picLocks noChangeAspect="1" noChangeArrowheads="1"/>
          </p:cNvPicPr>
          <p:nvPr/>
        </p:nvPicPr>
        <p:blipFill>
          <a:blip r:embed="rId3" cstate="print"/>
          <a:srcRect l="30716" t="17000" r="23228" b="21584"/>
          <a:stretch>
            <a:fillRect/>
          </a:stretch>
        </p:blipFill>
        <p:spPr bwMode="auto">
          <a:xfrm>
            <a:off x="5076825" y="2708275"/>
            <a:ext cx="3743325" cy="3119438"/>
          </a:xfrm>
          <a:prstGeom prst="rect">
            <a:avLst/>
          </a:prstGeom>
          <a:noFill/>
          <a:ln w="9525">
            <a:noFill/>
            <a:miter lim="800000"/>
            <a:headEnd/>
            <a:tailEnd/>
          </a:ln>
          <a:effectLst/>
        </p:spPr>
      </p:pic>
      <p:sp>
        <p:nvSpPr>
          <p:cNvPr id="219145" name="Line 9"/>
          <p:cNvSpPr>
            <a:spLocks noChangeShapeType="1"/>
          </p:cNvSpPr>
          <p:nvPr/>
        </p:nvSpPr>
        <p:spPr bwMode="auto">
          <a:xfrm flipH="1">
            <a:off x="8459788" y="3933825"/>
            <a:ext cx="360362" cy="0"/>
          </a:xfrm>
          <a:prstGeom prst="line">
            <a:avLst/>
          </a:prstGeom>
          <a:noFill/>
          <a:ln w="38100">
            <a:solidFill>
              <a:srgbClr val="FF9900"/>
            </a:solidFill>
            <a:round/>
            <a:headEnd/>
            <a:tailEnd type="triangle" w="med" len="med"/>
          </a:ln>
          <a:effectLst/>
        </p:spPr>
        <p:txBody>
          <a:bodyPr/>
          <a:lstStyle/>
          <a:p>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géoréferencement dans </a:t>
            </a:r>
            <a:r>
              <a:rPr lang="fr-FR" sz="3200" i="1">
                <a:solidFill>
                  <a:schemeClr val="tx1"/>
                </a:solidFill>
                <a:latin typeface="Arial" pitchFamily="34" charset="0"/>
                <a:cs typeface="Arial" pitchFamily="34" charset="0"/>
              </a:rPr>
              <a:t>Savamer</a:t>
            </a:r>
          </a:p>
        </p:txBody>
      </p:sp>
      <p:sp>
        <p:nvSpPr>
          <p:cNvPr id="251909" name="Text Box 5"/>
          <p:cNvSpPr txBox="1">
            <a:spLocks noChangeArrowheads="1"/>
          </p:cNvSpPr>
          <p:nvPr/>
        </p:nvSpPr>
        <p:spPr bwMode="auto">
          <a:xfrm>
            <a:off x="612775" y="1557338"/>
            <a:ext cx="3167063" cy="427037"/>
          </a:xfrm>
          <a:prstGeom prst="rect">
            <a:avLst/>
          </a:prstGeom>
          <a:noFill/>
          <a:ln w="9525">
            <a:noFill/>
            <a:miter lim="800000"/>
            <a:headEnd/>
            <a:tailEnd/>
          </a:ln>
          <a:effectLst/>
        </p:spPr>
        <p:txBody>
          <a:bodyPr>
            <a:spAutoFit/>
          </a:bodyPr>
          <a:lstStyle/>
          <a:p>
            <a:pPr>
              <a:spcBef>
                <a:spcPct val="20000"/>
              </a:spcBef>
              <a:spcAft>
                <a:spcPct val="20000"/>
              </a:spcAft>
              <a:buClr>
                <a:schemeClr val="hlink"/>
              </a:buClr>
              <a:buSzPct val="80000"/>
              <a:buFont typeface="Arial" charset="0"/>
              <a:buNone/>
            </a:pPr>
            <a:r>
              <a:rPr lang="fr-FR" sz="2200">
                <a:solidFill>
                  <a:srgbClr val="FFCC66"/>
                </a:solidFill>
                <a:effectLst>
                  <a:outerShdw blurRad="38100" dist="38100" dir="2700000" algn="tl">
                    <a:srgbClr val="000000"/>
                  </a:outerShdw>
                </a:effectLst>
                <a:latin typeface="Arial" pitchFamily="34" charset="0"/>
                <a:cs typeface="Arial" pitchFamily="34" charset="0"/>
              </a:rPr>
              <a:t>Interface de</a:t>
            </a:r>
            <a:r>
              <a:rPr lang="fr-FR" sz="2200" i="1">
                <a:solidFill>
                  <a:srgbClr val="FFCC66"/>
                </a:solidFill>
                <a:effectLst>
                  <a:outerShdw blurRad="38100" dist="38100" dir="2700000" algn="tl">
                    <a:srgbClr val="000000"/>
                  </a:outerShdw>
                </a:effectLst>
                <a:latin typeface="Arial" pitchFamily="34" charset="0"/>
                <a:cs typeface="Arial" pitchFamily="34" charset="0"/>
              </a:rPr>
              <a:t> Savamer </a:t>
            </a:r>
          </a:p>
        </p:txBody>
      </p:sp>
      <p:pic>
        <p:nvPicPr>
          <p:cNvPr id="251913" name="Picture 9"/>
          <p:cNvPicPr>
            <a:picLocks noChangeAspect="1" noChangeArrowheads="1"/>
          </p:cNvPicPr>
          <p:nvPr/>
        </p:nvPicPr>
        <p:blipFill>
          <a:blip r:embed="rId3" cstate="print"/>
          <a:srcRect b="5629"/>
          <a:stretch>
            <a:fillRect/>
          </a:stretch>
        </p:blipFill>
        <p:spPr bwMode="auto">
          <a:xfrm>
            <a:off x="900113" y="2262188"/>
            <a:ext cx="7345362" cy="4438650"/>
          </a:xfrm>
          <a:prstGeom prst="rect">
            <a:avLst/>
          </a:prstGeom>
          <a:noFill/>
          <a:ln w="9525">
            <a:noFill/>
            <a:miter lim="800000"/>
            <a:headEnd/>
            <a:tailEnd/>
          </a:ln>
        </p:spPr>
      </p:pic>
      <p:sp>
        <p:nvSpPr>
          <p:cNvPr id="251915" name="Text Box 11"/>
          <p:cNvSpPr txBox="1">
            <a:spLocks noChangeArrowheads="1"/>
          </p:cNvSpPr>
          <p:nvPr/>
        </p:nvSpPr>
        <p:spPr bwMode="auto">
          <a:xfrm>
            <a:off x="1547813" y="2781300"/>
            <a:ext cx="1727200" cy="649288"/>
          </a:xfrm>
          <a:prstGeom prst="rect">
            <a:avLst/>
          </a:prstGeom>
          <a:solidFill>
            <a:srgbClr val="5F5F5F"/>
          </a:solidFill>
          <a:ln w="9525">
            <a:noFill/>
            <a:miter lim="800000"/>
            <a:headEnd/>
            <a:tailEnd/>
          </a:ln>
        </p:spPr>
        <p:txBody>
          <a:bodyPr/>
          <a:lstStyle/>
          <a:p>
            <a:pPr algn="ctr"/>
            <a:r>
              <a:rPr lang="fr-FR" sz="1100">
                <a:effectLst>
                  <a:outerShdw blurRad="38100" dist="38100" dir="2700000" algn="tl">
                    <a:srgbClr val="000000"/>
                  </a:outerShdw>
                </a:effectLst>
                <a:latin typeface="Arial" pitchFamily="34" charset="0"/>
                <a:cs typeface="Arial" pitchFamily="34" charset="0"/>
              </a:rPr>
              <a:t>Fenêtre “Image”, pour le choix de la fenêtre d’agrandissement</a:t>
            </a:r>
          </a:p>
        </p:txBody>
      </p:sp>
      <p:sp>
        <p:nvSpPr>
          <p:cNvPr id="251916" name="Text Box 12"/>
          <p:cNvSpPr txBox="1">
            <a:spLocks noChangeArrowheads="1"/>
          </p:cNvSpPr>
          <p:nvPr/>
        </p:nvSpPr>
        <p:spPr bwMode="auto">
          <a:xfrm>
            <a:off x="6156325" y="2060575"/>
            <a:ext cx="1485900" cy="603250"/>
          </a:xfrm>
          <a:prstGeom prst="rect">
            <a:avLst/>
          </a:prstGeom>
          <a:solidFill>
            <a:srgbClr val="5F5F5F"/>
          </a:solidFill>
          <a:ln w="3175">
            <a:solidFill>
              <a:srgbClr val="808080"/>
            </a:solidFill>
            <a:miter lim="800000"/>
            <a:headEnd/>
            <a:tailEnd/>
          </a:ln>
        </p:spPr>
        <p:txBody>
          <a:bodyPr/>
          <a:lstStyle/>
          <a:p>
            <a:pPr algn="ctr"/>
            <a:r>
              <a:rPr lang="fr-FR" sz="1100">
                <a:effectLst>
                  <a:outerShdw blurRad="38100" dist="38100" dir="2700000" algn="tl">
                    <a:srgbClr val="000000"/>
                  </a:outerShdw>
                </a:effectLst>
                <a:latin typeface="Arial" pitchFamily="34" charset="0"/>
                <a:cs typeface="Arial" pitchFamily="34" charset="0"/>
              </a:rPr>
              <a:t>Fenêtre de navigation (position du curseur)</a:t>
            </a:r>
          </a:p>
        </p:txBody>
      </p:sp>
      <p:sp>
        <p:nvSpPr>
          <p:cNvPr id="251917" name="Text Box 13"/>
          <p:cNvSpPr txBox="1">
            <a:spLocks noChangeArrowheads="1"/>
          </p:cNvSpPr>
          <p:nvPr/>
        </p:nvSpPr>
        <p:spPr bwMode="auto">
          <a:xfrm>
            <a:off x="6284913" y="5883275"/>
            <a:ext cx="1600200" cy="714375"/>
          </a:xfrm>
          <a:prstGeom prst="rect">
            <a:avLst/>
          </a:prstGeom>
          <a:solidFill>
            <a:srgbClr val="5F5F5F"/>
          </a:solidFill>
          <a:ln w="9525">
            <a:noFill/>
            <a:miter lim="800000"/>
            <a:headEnd/>
            <a:tailEnd/>
          </a:ln>
        </p:spPr>
        <p:txBody>
          <a:bodyPr/>
          <a:lstStyle/>
          <a:p>
            <a:pPr algn="ctr"/>
            <a:r>
              <a:rPr lang="fr-FR" sz="1100">
                <a:effectLst>
                  <a:outerShdw blurRad="38100" dist="38100" dir="2700000" algn="tl">
                    <a:srgbClr val="000000"/>
                  </a:outerShdw>
                </a:effectLst>
                <a:latin typeface="Arial" pitchFamily="34" charset="0"/>
                <a:cs typeface="Arial" pitchFamily="34" charset="0"/>
              </a:rPr>
              <a:t>Fenêtre d’agrandissement, pour la saisie des amers dans l’image</a:t>
            </a:r>
          </a:p>
        </p:txBody>
      </p:sp>
      <p:sp>
        <p:nvSpPr>
          <p:cNvPr id="251918" name="Text Box 14"/>
          <p:cNvSpPr txBox="1">
            <a:spLocks noChangeArrowheads="1"/>
          </p:cNvSpPr>
          <p:nvPr/>
        </p:nvSpPr>
        <p:spPr bwMode="auto">
          <a:xfrm>
            <a:off x="2268538" y="5661025"/>
            <a:ext cx="1714500" cy="792163"/>
          </a:xfrm>
          <a:prstGeom prst="rect">
            <a:avLst/>
          </a:prstGeom>
          <a:solidFill>
            <a:srgbClr val="5F5F5F"/>
          </a:solidFill>
          <a:ln w="9525">
            <a:noFill/>
            <a:miter lim="800000"/>
            <a:headEnd/>
            <a:tailEnd/>
          </a:ln>
        </p:spPr>
        <p:txBody>
          <a:bodyPr/>
          <a:lstStyle/>
          <a:p>
            <a:pPr algn="ctr"/>
            <a:r>
              <a:rPr lang="fr-FR" sz="1100">
                <a:effectLst>
                  <a:outerShdw blurRad="38100" dist="38100" dir="2700000" algn="tl">
                    <a:srgbClr val="000000"/>
                  </a:outerShdw>
                </a:effectLst>
                <a:latin typeface="Arial" pitchFamily="34" charset="0"/>
                <a:cs typeface="Arial" pitchFamily="34" charset="0"/>
              </a:rPr>
              <a:t>Fenêtre géographique, permettant d’afficher des objets dans une projection</a:t>
            </a:r>
          </a:p>
        </p:txBody>
      </p:sp>
      <p:sp>
        <p:nvSpPr>
          <p:cNvPr id="251919" name="Line 15"/>
          <p:cNvSpPr>
            <a:spLocks noChangeShapeType="1"/>
          </p:cNvSpPr>
          <p:nvPr/>
        </p:nvSpPr>
        <p:spPr bwMode="auto">
          <a:xfrm flipH="1" flipV="1">
            <a:off x="2916238" y="5084763"/>
            <a:ext cx="142875" cy="504825"/>
          </a:xfrm>
          <a:prstGeom prst="line">
            <a:avLst/>
          </a:prstGeom>
          <a:noFill/>
          <a:ln w="31750">
            <a:solidFill>
              <a:srgbClr val="5F5F5F"/>
            </a:solidFill>
            <a:round/>
            <a:headEnd/>
            <a:tailEnd type="triangle" w="med" len="med"/>
          </a:ln>
          <a:effectLst/>
        </p:spPr>
        <p:txBody>
          <a:bodyPr/>
          <a:lstStyle/>
          <a:p>
            <a:endParaRPr lang="en-US">
              <a:latin typeface="Arial" pitchFamily="34" charset="0"/>
              <a:cs typeface="Arial" pitchFamily="34" charset="0"/>
            </a:endParaRPr>
          </a:p>
        </p:txBody>
      </p:sp>
      <p:sp>
        <p:nvSpPr>
          <p:cNvPr id="251920" name="Line 16"/>
          <p:cNvSpPr>
            <a:spLocks noChangeShapeType="1"/>
          </p:cNvSpPr>
          <p:nvPr/>
        </p:nvSpPr>
        <p:spPr bwMode="auto">
          <a:xfrm>
            <a:off x="3276600" y="3141663"/>
            <a:ext cx="431800" cy="1587"/>
          </a:xfrm>
          <a:prstGeom prst="line">
            <a:avLst/>
          </a:prstGeom>
          <a:noFill/>
          <a:ln w="31750">
            <a:solidFill>
              <a:srgbClr val="5F5F5F"/>
            </a:solidFill>
            <a:round/>
            <a:headEnd/>
            <a:tailEnd type="triangle" w="med" len="med"/>
          </a:ln>
          <a:effectLst/>
        </p:spPr>
        <p:txBody>
          <a:bodyPr/>
          <a:lstStyle/>
          <a:p>
            <a:endParaRPr lang="en-US">
              <a:latin typeface="Arial" pitchFamily="34" charset="0"/>
              <a:cs typeface="Arial" pitchFamily="34" charset="0"/>
            </a:endParaRPr>
          </a:p>
        </p:txBody>
      </p:sp>
      <p:sp>
        <p:nvSpPr>
          <p:cNvPr id="251921" name="Line 17"/>
          <p:cNvSpPr>
            <a:spLocks noChangeShapeType="1"/>
          </p:cNvSpPr>
          <p:nvPr/>
        </p:nvSpPr>
        <p:spPr bwMode="auto">
          <a:xfrm>
            <a:off x="6877050" y="2636838"/>
            <a:ext cx="0" cy="287337"/>
          </a:xfrm>
          <a:prstGeom prst="line">
            <a:avLst/>
          </a:prstGeom>
          <a:noFill/>
          <a:ln w="31750">
            <a:solidFill>
              <a:srgbClr val="5F5F5F"/>
            </a:solidFill>
            <a:round/>
            <a:headEnd/>
            <a:tailEnd type="triangle" w="med" len="med"/>
          </a:ln>
          <a:effectLst/>
        </p:spPr>
        <p:txBody>
          <a:bodyPr/>
          <a:lstStyle/>
          <a:p>
            <a:endParaRPr lang="en-US">
              <a:latin typeface="Arial" pitchFamily="34" charset="0"/>
              <a:cs typeface="Arial" pitchFamily="34" charset="0"/>
            </a:endParaRPr>
          </a:p>
        </p:txBody>
      </p:sp>
      <p:sp>
        <p:nvSpPr>
          <p:cNvPr id="251922" name="Line 18"/>
          <p:cNvSpPr>
            <a:spLocks noChangeShapeType="1"/>
          </p:cNvSpPr>
          <p:nvPr/>
        </p:nvSpPr>
        <p:spPr bwMode="auto">
          <a:xfrm flipV="1">
            <a:off x="7092950" y="5588000"/>
            <a:ext cx="0" cy="288925"/>
          </a:xfrm>
          <a:prstGeom prst="line">
            <a:avLst/>
          </a:prstGeom>
          <a:noFill/>
          <a:ln w="31750">
            <a:solidFill>
              <a:srgbClr val="5F5F5F"/>
            </a:solidFill>
            <a:round/>
            <a:headEnd/>
            <a:tailEnd type="triangle" w="med" len="med"/>
          </a:ln>
          <a:effectLst/>
        </p:spPr>
        <p:txBody>
          <a:bodyPr/>
          <a:lstStyle/>
          <a:p>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géoréferencement dans </a:t>
            </a:r>
            <a:r>
              <a:rPr lang="fr-FR" sz="3200" i="1">
                <a:solidFill>
                  <a:schemeClr val="tx1"/>
                </a:solidFill>
                <a:latin typeface="Arial" pitchFamily="34" charset="0"/>
                <a:cs typeface="Arial" pitchFamily="34" charset="0"/>
              </a:rPr>
              <a:t>Savamer</a:t>
            </a:r>
          </a:p>
        </p:txBody>
      </p:sp>
      <p:sp>
        <p:nvSpPr>
          <p:cNvPr id="229380" name="Rectangle 4"/>
          <p:cNvSpPr>
            <a:spLocks noGrp="1" noRot="1" noChangeArrowheads="1"/>
          </p:cNvSpPr>
          <p:nvPr>
            <p:ph type="body" idx="1"/>
          </p:nvPr>
        </p:nvSpPr>
        <p:spPr>
          <a:xfrm>
            <a:off x="539750" y="2420938"/>
            <a:ext cx="5183188" cy="4176712"/>
          </a:xfrm>
          <a:solidFill>
            <a:srgbClr val="C0C0C0">
              <a:alpha val="10001"/>
            </a:srgbClr>
          </a:solidFill>
        </p:spPr>
        <p:txBody>
          <a:bodyPr/>
          <a:lstStyle/>
          <a:p>
            <a:pPr marL="0" indent="0">
              <a:lnSpc>
                <a:spcPct val="90000"/>
              </a:lnSpc>
              <a:spcAft>
                <a:spcPct val="50000"/>
              </a:spcAft>
              <a:buClr>
                <a:srgbClr val="FFCC66"/>
              </a:buClr>
              <a:buSzPct val="70000"/>
              <a:buFont typeface="Arial" charset="0"/>
              <a:buNone/>
            </a:pPr>
            <a:r>
              <a:rPr lang="fr-FR" altLang="zh-CN" sz="1800">
                <a:latin typeface="Arial" pitchFamily="34" charset="0"/>
                <a:ea typeface="宋体" pitchFamily="2" charset="-122"/>
                <a:cs typeface="Arial" pitchFamily="34" charset="0"/>
              </a:rPr>
              <a:t>Dans </a:t>
            </a:r>
            <a:r>
              <a:rPr lang="fr-FR" altLang="zh-CN" sz="1800" i="1">
                <a:latin typeface="Arial" pitchFamily="34" charset="0"/>
                <a:ea typeface="宋体" pitchFamily="2" charset="-122"/>
                <a:cs typeface="Arial" pitchFamily="34" charset="0"/>
              </a:rPr>
              <a:t>SavGIS</a:t>
            </a:r>
            <a:r>
              <a:rPr lang="fr-FR" altLang="zh-CN" sz="1800">
                <a:latin typeface="Arial" pitchFamily="34" charset="0"/>
                <a:ea typeface="宋体" pitchFamily="2" charset="-122"/>
                <a:cs typeface="Arial" pitchFamily="34" charset="0"/>
              </a:rPr>
              <a:t>, le géoréférencement et le redressement sont effectués </a:t>
            </a:r>
            <a:r>
              <a:rPr lang="fr-FR" sz="1800">
                <a:latin typeface="Arial" pitchFamily="34" charset="0"/>
                <a:cs typeface="Arial" pitchFamily="34" charset="0"/>
              </a:rPr>
              <a:t>en utilisant des </a:t>
            </a:r>
            <a:r>
              <a:rPr lang="fr-FR" sz="1800">
                <a:solidFill>
                  <a:srgbClr val="FFCC66"/>
                </a:solidFill>
                <a:latin typeface="Arial" pitchFamily="34" charset="0"/>
                <a:cs typeface="Arial" pitchFamily="34" charset="0"/>
              </a:rPr>
              <a:t>points d’appui</a:t>
            </a:r>
            <a:r>
              <a:rPr lang="fr-FR" sz="1800">
                <a:latin typeface="Arial" pitchFamily="34" charset="0"/>
                <a:cs typeface="Arial" pitchFamily="34" charset="0"/>
              </a:rPr>
              <a:t> (ou points de contrôle –GCP-, ou encore amers), qui sont des couples de points se correspondant, l’un dans le document à redresser, l’autre dans l’espace géographique. </a:t>
            </a:r>
          </a:p>
          <a:p>
            <a:pPr marL="0" indent="0">
              <a:lnSpc>
                <a:spcPct val="90000"/>
              </a:lnSpc>
              <a:spcAft>
                <a:spcPct val="50000"/>
              </a:spcAft>
              <a:buClr>
                <a:srgbClr val="FFCC66"/>
              </a:buClr>
              <a:buSzPct val="70000"/>
              <a:buFont typeface="Arial" charset="0"/>
              <a:buNone/>
            </a:pPr>
            <a:r>
              <a:rPr lang="fr-FR" sz="1800">
                <a:latin typeface="Arial" pitchFamily="34" charset="0"/>
                <a:cs typeface="Arial" pitchFamily="34" charset="0"/>
              </a:rPr>
              <a:t>Ces derniers sont placés par l’utilisateur en des lieux remarquables ou facilement identifiables, à la fois sur le document à géoréférencer et dans la réalité (points géodésiques, relevés GPS pris sur des ponts, à des carrefours, dont la position géographique exacte est connue).</a:t>
            </a:r>
            <a:endParaRPr lang="en-US" sz="1800">
              <a:latin typeface="Arial" pitchFamily="34" charset="0"/>
              <a:cs typeface="Arial" pitchFamily="34" charset="0"/>
            </a:endParaRPr>
          </a:p>
        </p:txBody>
      </p:sp>
      <p:sp>
        <p:nvSpPr>
          <p:cNvPr id="229384" name="Text Box 8"/>
          <p:cNvSpPr txBox="1">
            <a:spLocks noChangeArrowheads="1"/>
          </p:cNvSpPr>
          <p:nvPr/>
        </p:nvSpPr>
        <p:spPr bwMode="auto">
          <a:xfrm>
            <a:off x="539750" y="1700213"/>
            <a:ext cx="5472113" cy="427037"/>
          </a:xfrm>
          <a:prstGeom prst="rect">
            <a:avLst/>
          </a:prstGeom>
          <a:noFill/>
          <a:ln w="9525">
            <a:noFill/>
            <a:miter lim="800000"/>
            <a:headEnd/>
            <a:tailEnd/>
          </a:ln>
          <a:effectLst/>
        </p:spPr>
        <p:txBody>
          <a:bodyPr>
            <a:spAutoFit/>
          </a:bodyPr>
          <a:lstStyle/>
          <a:p>
            <a:pPr>
              <a:spcBef>
                <a:spcPct val="20000"/>
              </a:spcBef>
              <a:spcAft>
                <a:spcPct val="20000"/>
              </a:spcAft>
              <a:buClr>
                <a:schemeClr val="hlink"/>
              </a:buClr>
              <a:buSzPct val="80000"/>
              <a:buFont typeface="Arial" charset="0"/>
              <a:buNone/>
            </a:pPr>
            <a:r>
              <a:rPr lang="fr-FR" sz="2200">
                <a:solidFill>
                  <a:srgbClr val="FFCC66"/>
                </a:solidFill>
                <a:effectLst>
                  <a:outerShdw blurRad="38100" dist="38100" dir="2700000" algn="tl">
                    <a:srgbClr val="000000"/>
                  </a:outerShdw>
                </a:effectLst>
                <a:latin typeface="Arial" pitchFamily="34" charset="0"/>
                <a:cs typeface="Arial" pitchFamily="34" charset="0"/>
              </a:rPr>
              <a:t>Utilisation des points d’appui (ou ‘amers’)</a:t>
            </a:r>
          </a:p>
        </p:txBody>
      </p:sp>
      <p:pic>
        <p:nvPicPr>
          <p:cNvPr id="229385" name="Picture 9"/>
          <p:cNvPicPr>
            <a:picLocks noChangeAspect="1" noChangeArrowheads="1"/>
          </p:cNvPicPr>
          <p:nvPr/>
        </p:nvPicPr>
        <p:blipFill>
          <a:blip r:embed="rId3" cstate="print"/>
          <a:srcRect/>
          <a:stretch>
            <a:fillRect/>
          </a:stretch>
        </p:blipFill>
        <p:spPr bwMode="auto">
          <a:xfrm>
            <a:off x="5940425" y="3138488"/>
            <a:ext cx="3024188" cy="225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31428" name="Rectangle 4"/>
          <p:cNvSpPr>
            <a:spLocks noGrp="1" noRot="1" noChangeArrowheads="1"/>
          </p:cNvSpPr>
          <p:nvPr>
            <p:ph type="body" idx="1"/>
          </p:nvPr>
        </p:nvSpPr>
        <p:spPr>
          <a:xfrm>
            <a:off x="611188" y="2133600"/>
            <a:ext cx="7921625" cy="1727200"/>
          </a:xfrm>
          <a:solidFill>
            <a:srgbClr val="C0C0C0">
              <a:alpha val="10001"/>
            </a:srgbClr>
          </a:solidFill>
        </p:spPr>
        <p:txBody>
          <a:bodyPr/>
          <a:lstStyle/>
          <a:p>
            <a:pPr marL="0" indent="0">
              <a:spcAft>
                <a:spcPct val="20000"/>
              </a:spcAft>
              <a:buFont typeface="Arial" charset="0"/>
              <a:buNone/>
            </a:pPr>
            <a:r>
              <a:rPr lang="fr-FR" sz="1800">
                <a:latin typeface="Arial" pitchFamily="34" charset="0"/>
                <a:cs typeface="Arial" pitchFamily="34" charset="0"/>
              </a:rPr>
              <a:t>Une fois l’image géoréférencée elle peut être intégré dans une base de données </a:t>
            </a:r>
            <a:r>
              <a:rPr lang="fr-FR" sz="1800" i="1">
                <a:latin typeface="Arial" pitchFamily="34" charset="0"/>
                <a:cs typeface="Arial" pitchFamily="34" charset="0"/>
              </a:rPr>
              <a:t>SavGIS</a:t>
            </a:r>
            <a:r>
              <a:rPr lang="fr-FR" sz="1800">
                <a:latin typeface="Arial" pitchFamily="34" charset="0"/>
                <a:cs typeface="Arial" pitchFamily="34" charset="0"/>
              </a:rPr>
              <a:t>. Les valeurs affectées aux pixels d’une image sont considérées comme les valeurs des attributs. Ils peuvent être de différents types (nominaux, entiers, réels, ou représentant une couleur), et sont codés de façon à minimiser l’espace de stockage.</a:t>
            </a:r>
          </a:p>
          <a:p>
            <a:pPr marL="0" indent="0">
              <a:spcAft>
                <a:spcPct val="20000"/>
              </a:spcAft>
              <a:buFont typeface="Arial" charset="0"/>
              <a:buNone/>
            </a:pPr>
            <a:endParaRPr lang="en-US" sz="1800">
              <a:latin typeface="Arial" pitchFamily="34" charset="0"/>
              <a:cs typeface="Arial" pitchFamily="34" charset="0"/>
            </a:endParaRPr>
          </a:p>
        </p:txBody>
      </p:sp>
      <p:sp>
        <p:nvSpPr>
          <p:cNvPr id="231429" name="Text Box 5"/>
          <p:cNvSpPr txBox="1">
            <a:spLocks noChangeArrowheads="1"/>
          </p:cNvSpPr>
          <p:nvPr/>
        </p:nvSpPr>
        <p:spPr bwMode="auto">
          <a:xfrm>
            <a:off x="539750" y="1484313"/>
            <a:ext cx="6264275"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Intégration dans une base de données SavGIS </a:t>
            </a:r>
          </a:p>
        </p:txBody>
      </p:sp>
      <p:grpSp>
        <p:nvGrpSpPr>
          <p:cNvPr id="231444" name="Group 20"/>
          <p:cNvGrpSpPr>
            <a:grpSpLocks/>
          </p:cNvGrpSpPr>
          <p:nvPr/>
        </p:nvGrpSpPr>
        <p:grpSpPr bwMode="auto">
          <a:xfrm>
            <a:off x="971550" y="4294189"/>
            <a:ext cx="1728788" cy="1951038"/>
            <a:chOff x="431" y="2614"/>
            <a:chExt cx="1089" cy="1229"/>
          </a:xfrm>
        </p:grpSpPr>
        <p:pic>
          <p:nvPicPr>
            <p:cNvPr id="231432" name="Picture 8"/>
            <p:cNvPicPr>
              <a:picLocks noChangeAspect="1" noChangeArrowheads="1"/>
            </p:cNvPicPr>
            <p:nvPr/>
          </p:nvPicPr>
          <p:blipFill>
            <a:blip r:embed="rId3" cstate="print"/>
            <a:srcRect b="80576"/>
            <a:stretch>
              <a:fillRect/>
            </a:stretch>
          </p:blipFill>
          <p:spPr bwMode="auto">
            <a:xfrm>
              <a:off x="431" y="2659"/>
              <a:ext cx="174" cy="162"/>
            </a:xfrm>
            <a:prstGeom prst="rect">
              <a:avLst/>
            </a:prstGeom>
            <a:noFill/>
            <a:ln w="9525">
              <a:noFill/>
              <a:miter lim="800000"/>
              <a:headEnd/>
              <a:tailEnd/>
            </a:ln>
          </p:spPr>
        </p:pic>
        <p:pic>
          <p:nvPicPr>
            <p:cNvPr id="231433" name="Picture 9"/>
            <p:cNvPicPr>
              <a:picLocks noChangeAspect="1" noChangeArrowheads="1"/>
            </p:cNvPicPr>
            <p:nvPr/>
          </p:nvPicPr>
          <p:blipFill>
            <a:blip r:embed="rId3" cstate="print"/>
            <a:srcRect t="38849" b="41006"/>
            <a:stretch>
              <a:fillRect/>
            </a:stretch>
          </p:blipFill>
          <p:spPr bwMode="auto">
            <a:xfrm>
              <a:off x="431" y="2931"/>
              <a:ext cx="174" cy="168"/>
            </a:xfrm>
            <a:prstGeom prst="rect">
              <a:avLst/>
            </a:prstGeom>
            <a:noFill/>
            <a:ln w="9525">
              <a:noFill/>
              <a:miter lim="800000"/>
              <a:headEnd/>
              <a:tailEnd/>
            </a:ln>
          </p:spPr>
        </p:pic>
        <p:pic>
          <p:nvPicPr>
            <p:cNvPr id="231434" name="Picture 10"/>
            <p:cNvPicPr>
              <a:picLocks noChangeAspect="1" noChangeArrowheads="1"/>
            </p:cNvPicPr>
            <p:nvPr/>
          </p:nvPicPr>
          <p:blipFill>
            <a:blip r:embed="rId3" cstate="print"/>
            <a:srcRect t="60431" b="20863"/>
            <a:stretch>
              <a:fillRect/>
            </a:stretch>
          </p:blipFill>
          <p:spPr bwMode="auto">
            <a:xfrm>
              <a:off x="431" y="3248"/>
              <a:ext cx="174" cy="156"/>
            </a:xfrm>
            <a:prstGeom prst="rect">
              <a:avLst/>
            </a:prstGeom>
            <a:noFill/>
            <a:ln w="9525">
              <a:noFill/>
              <a:miter lim="800000"/>
              <a:headEnd/>
              <a:tailEnd/>
            </a:ln>
          </p:spPr>
        </p:pic>
        <p:pic>
          <p:nvPicPr>
            <p:cNvPr id="231435" name="Picture 11"/>
            <p:cNvPicPr>
              <a:picLocks noChangeAspect="1" noChangeArrowheads="1"/>
            </p:cNvPicPr>
            <p:nvPr/>
          </p:nvPicPr>
          <p:blipFill>
            <a:blip r:embed="rId3" cstate="print"/>
            <a:srcRect t="80576"/>
            <a:stretch>
              <a:fillRect/>
            </a:stretch>
          </p:blipFill>
          <p:spPr bwMode="auto">
            <a:xfrm>
              <a:off x="431" y="3540"/>
              <a:ext cx="174" cy="162"/>
            </a:xfrm>
            <a:prstGeom prst="rect">
              <a:avLst/>
            </a:prstGeom>
            <a:noFill/>
            <a:ln w="9525">
              <a:noFill/>
              <a:miter lim="800000"/>
              <a:headEnd/>
              <a:tailEnd/>
            </a:ln>
          </p:spPr>
        </p:pic>
        <p:sp>
          <p:nvSpPr>
            <p:cNvPr id="231436" name="Text Box 12"/>
            <p:cNvSpPr txBox="1">
              <a:spLocks noChangeArrowheads="1"/>
            </p:cNvSpPr>
            <p:nvPr/>
          </p:nvSpPr>
          <p:spPr bwMode="auto">
            <a:xfrm>
              <a:off x="657" y="2614"/>
              <a:ext cx="635" cy="212"/>
            </a:xfrm>
            <a:prstGeom prst="rect">
              <a:avLst/>
            </a:prstGeom>
            <a:noFill/>
            <a:ln w="9525">
              <a:noFill/>
              <a:miter lim="800000"/>
              <a:headEnd/>
              <a:tailEnd/>
            </a:ln>
            <a:effectLst/>
          </p:spPr>
          <p:txBody>
            <a:bodyPr>
              <a:spAutoFit/>
            </a:bodyPr>
            <a:lstStyle/>
            <a:p>
              <a:pPr>
                <a:spcBef>
                  <a:spcPct val="50000"/>
                </a:spcBef>
              </a:pPr>
              <a:r>
                <a:rPr lang="fr-FR" sz="1600">
                  <a:effectLst>
                    <a:outerShdw blurRad="38100" dist="38100" dir="2700000" algn="tl">
                      <a:srgbClr val="000000"/>
                    </a:outerShdw>
                  </a:effectLst>
                  <a:latin typeface="Arial" pitchFamily="34" charset="0"/>
                  <a:cs typeface="Arial" pitchFamily="34" charset="0"/>
                </a:rPr>
                <a:t>Nominal</a:t>
              </a:r>
            </a:p>
          </p:txBody>
        </p:sp>
        <p:sp>
          <p:nvSpPr>
            <p:cNvPr id="231437" name="Text Box 13"/>
            <p:cNvSpPr txBox="1">
              <a:spLocks noChangeArrowheads="1"/>
            </p:cNvSpPr>
            <p:nvPr/>
          </p:nvSpPr>
          <p:spPr bwMode="auto">
            <a:xfrm>
              <a:off x="703" y="2886"/>
              <a:ext cx="635" cy="212"/>
            </a:xfrm>
            <a:prstGeom prst="rect">
              <a:avLst/>
            </a:prstGeom>
            <a:noFill/>
            <a:ln w="9525">
              <a:noFill/>
              <a:miter lim="800000"/>
              <a:headEnd/>
              <a:tailEnd/>
            </a:ln>
            <a:effectLst/>
          </p:spPr>
          <p:txBody>
            <a:bodyPr>
              <a:spAutoFit/>
            </a:bodyPr>
            <a:lstStyle/>
            <a:p>
              <a:pPr>
                <a:spcBef>
                  <a:spcPct val="50000"/>
                </a:spcBef>
              </a:pPr>
              <a:r>
                <a:rPr lang="fr-FR" sz="1600">
                  <a:effectLst>
                    <a:outerShdw blurRad="38100" dist="38100" dir="2700000" algn="tl">
                      <a:srgbClr val="000000"/>
                    </a:outerShdw>
                  </a:effectLst>
                  <a:latin typeface="Arial" pitchFamily="34" charset="0"/>
                  <a:cs typeface="Arial" pitchFamily="34" charset="0"/>
                </a:rPr>
                <a:t>Entier</a:t>
              </a:r>
            </a:p>
          </p:txBody>
        </p:sp>
        <p:sp>
          <p:nvSpPr>
            <p:cNvPr id="231438" name="Text Box 14"/>
            <p:cNvSpPr txBox="1">
              <a:spLocks noChangeArrowheads="1"/>
            </p:cNvSpPr>
            <p:nvPr/>
          </p:nvSpPr>
          <p:spPr bwMode="auto">
            <a:xfrm>
              <a:off x="703" y="3203"/>
              <a:ext cx="635" cy="212"/>
            </a:xfrm>
            <a:prstGeom prst="rect">
              <a:avLst/>
            </a:prstGeom>
            <a:noFill/>
            <a:ln w="9525">
              <a:noFill/>
              <a:miter lim="800000"/>
              <a:headEnd/>
              <a:tailEnd/>
            </a:ln>
            <a:effectLst/>
          </p:spPr>
          <p:txBody>
            <a:bodyPr>
              <a:spAutoFit/>
            </a:bodyPr>
            <a:lstStyle/>
            <a:p>
              <a:pPr>
                <a:spcBef>
                  <a:spcPct val="50000"/>
                </a:spcBef>
              </a:pPr>
              <a:r>
                <a:rPr lang="fr-FR" sz="1600">
                  <a:effectLst>
                    <a:outerShdw blurRad="38100" dist="38100" dir="2700000" algn="tl">
                      <a:srgbClr val="000000"/>
                    </a:outerShdw>
                  </a:effectLst>
                  <a:latin typeface="Arial" pitchFamily="34" charset="0"/>
                  <a:cs typeface="Arial" pitchFamily="34" charset="0"/>
                </a:rPr>
                <a:t>Réel</a:t>
              </a:r>
            </a:p>
          </p:txBody>
        </p:sp>
        <p:sp>
          <p:nvSpPr>
            <p:cNvPr id="231439" name="Text Box 15"/>
            <p:cNvSpPr txBox="1">
              <a:spLocks noChangeArrowheads="1"/>
            </p:cNvSpPr>
            <p:nvPr/>
          </p:nvSpPr>
          <p:spPr bwMode="auto">
            <a:xfrm>
              <a:off x="703" y="3475"/>
              <a:ext cx="817" cy="368"/>
            </a:xfrm>
            <a:prstGeom prst="rect">
              <a:avLst/>
            </a:prstGeom>
            <a:noFill/>
            <a:ln w="9525">
              <a:noFill/>
              <a:miter lim="800000"/>
              <a:headEnd/>
              <a:tailEnd/>
            </a:ln>
            <a:effectLst/>
          </p:spPr>
          <p:txBody>
            <a:bodyPr>
              <a:spAutoFit/>
            </a:bodyPr>
            <a:lstStyle/>
            <a:p>
              <a:pPr>
                <a:spcBef>
                  <a:spcPct val="50000"/>
                </a:spcBef>
              </a:pPr>
              <a:r>
                <a:rPr lang="fr-FR" sz="1600">
                  <a:effectLst>
                    <a:outerShdw blurRad="38100" dist="38100" dir="2700000" algn="tl">
                      <a:srgbClr val="000000"/>
                    </a:outerShdw>
                  </a:effectLst>
                  <a:latin typeface="Arial" pitchFamily="34" charset="0"/>
                  <a:cs typeface="Arial" pitchFamily="34" charset="0"/>
                </a:rPr>
                <a:t>Couleur RBV</a:t>
              </a:r>
            </a:p>
          </p:txBody>
        </p:sp>
      </p:grpSp>
      <p:grpSp>
        <p:nvGrpSpPr>
          <p:cNvPr id="231448" name="Group 24"/>
          <p:cNvGrpSpPr>
            <a:grpSpLocks/>
          </p:cNvGrpSpPr>
          <p:nvPr/>
        </p:nvGrpSpPr>
        <p:grpSpPr bwMode="auto">
          <a:xfrm>
            <a:off x="4356100" y="4076700"/>
            <a:ext cx="4032250" cy="2459038"/>
            <a:chOff x="2699" y="2568"/>
            <a:chExt cx="2570" cy="1595"/>
          </a:xfrm>
        </p:grpSpPr>
        <p:pic>
          <p:nvPicPr>
            <p:cNvPr id="231443" name="Picture 19" descr="CC_nir_pan_3++_detail">
              <a:hlinkClick r:id="rId4"/>
            </p:cNvPr>
            <p:cNvPicPr>
              <a:picLocks noChangeAspect="1" noChangeArrowheads="1"/>
            </p:cNvPicPr>
            <p:nvPr/>
          </p:nvPicPr>
          <p:blipFill>
            <a:blip r:embed="rId5" cstate="print"/>
            <a:srcRect/>
            <a:stretch>
              <a:fillRect/>
            </a:stretch>
          </p:blipFill>
          <p:spPr bwMode="auto">
            <a:xfrm>
              <a:off x="2699" y="2568"/>
              <a:ext cx="2570" cy="1595"/>
            </a:xfrm>
            <a:prstGeom prst="rect">
              <a:avLst/>
            </a:prstGeom>
            <a:noFill/>
          </p:spPr>
        </p:pic>
        <p:sp>
          <p:nvSpPr>
            <p:cNvPr id="231447" name="Text Box 23"/>
            <p:cNvSpPr txBox="1">
              <a:spLocks noChangeArrowheads="1"/>
            </p:cNvSpPr>
            <p:nvPr/>
          </p:nvSpPr>
          <p:spPr bwMode="auto">
            <a:xfrm>
              <a:off x="4558" y="4031"/>
              <a:ext cx="681" cy="129"/>
            </a:xfrm>
            <a:prstGeom prst="rect">
              <a:avLst/>
            </a:prstGeom>
            <a:noFill/>
            <a:ln w="9525">
              <a:noFill/>
              <a:miter lim="800000"/>
              <a:headEnd/>
              <a:tailEnd/>
            </a:ln>
            <a:effectLst/>
          </p:spPr>
          <p:txBody>
            <a:bodyPr>
              <a:spAutoFit/>
            </a:bodyPr>
            <a:lstStyle/>
            <a:p>
              <a:pPr algn="r">
                <a:spcBef>
                  <a:spcPct val="50000"/>
                </a:spcBef>
              </a:pPr>
              <a:r>
                <a:rPr lang="fr-FR" sz="700">
                  <a:effectLst>
                    <a:outerShdw blurRad="38100" dist="38100" dir="2700000" algn="tl">
                      <a:srgbClr val="000000"/>
                    </a:outerShdw>
                  </a:effectLst>
                  <a:latin typeface="Arial" pitchFamily="34" charset="0"/>
                  <a:cs typeface="Arial" pitchFamily="34" charset="0"/>
                </a:rPr>
                <a:t>www.bdvilles.ird.fr</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8626" name="Rectangle 18"/>
          <p:cNvSpPr>
            <a:spLocks noRot="1" noChangeArrowheads="1"/>
          </p:cNvSpPr>
          <p:nvPr/>
        </p:nvSpPr>
        <p:spPr bwMode="auto">
          <a:xfrm>
            <a:off x="-36513" y="836613"/>
            <a:ext cx="9144001" cy="838200"/>
          </a:xfrm>
          <a:prstGeom prst="rect">
            <a:avLst/>
          </a:prstGeom>
          <a:noFill/>
          <a:ln w="9525">
            <a:noFill/>
            <a:miter lim="800000"/>
            <a:headEnd/>
            <a:tailEnd/>
          </a:ln>
          <a:effectLst/>
        </p:spPr>
        <p:txBody>
          <a:bodyPr anchor="ctr"/>
          <a:lstStyle/>
          <a:p>
            <a:pPr algn="ctr"/>
            <a:r>
              <a:rPr lang="fr-FR" sz="3200">
                <a:solidFill>
                  <a:srgbClr val="FFCC66"/>
                </a:solidFill>
                <a:effectLst>
                  <a:outerShdw blurRad="38100" dist="38100" dir="2700000" algn="tl">
                    <a:srgbClr val="000000"/>
                  </a:outerShdw>
                </a:effectLst>
                <a:latin typeface="Arial" pitchFamily="34" charset="0"/>
                <a:cs typeface="Arial" pitchFamily="34" charset="0"/>
              </a:rPr>
              <a:t>Sommaire</a:t>
            </a:r>
          </a:p>
        </p:txBody>
      </p:sp>
      <p:sp>
        <p:nvSpPr>
          <p:cNvPr id="68628" name="Text Box 20"/>
          <p:cNvSpPr txBox="1">
            <a:spLocks noChangeArrowheads="1"/>
          </p:cNvSpPr>
          <p:nvPr/>
        </p:nvSpPr>
        <p:spPr bwMode="auto">
          <a:xfrm>
            <a:off x="900113" y="1916113"/>
            <a:ext cx="7272337" cy="4239174"/>
          </a:xfrm>
          <a:prstGeom prst="rect">
            <a:avLst/>
          </a:prstGeom>
          <a:solidFill>
            <a:srgbClr val="C0C0C0">
              <a:alpha val="10001"/>
            </a:srgbClr>
          </a:solidFill>
          <a:ln w="9525">
            <a:noFill/>
            <a:miter lim="800000"/>
            <a:headEnd/>
            <a:tailEnd/>
          </a:ln>
          <a:effectLst/>
        </p:spPr>
        <p:txBody>
          <a:bodyPr>
            <a:spAutoFit/>
          </a:bodyPr>
          <a:lstStyle/>
          <a:p>
            <a:pPr>
              <a:lnSpc>
                <a:spcPct val="60000"/>
              </a:lnSpc>
              <a:spcBef>
                <a:spcPct val="50000"/>
              </a:spcBef>
              <a:spcAft>
                <a:spcPct val="10000"/>
              </a:spcAft>
              <a:buClr>
                <a:srgbClr val="FFCC66"/>
              </a:buClr>
              <a:buSzPct val="70000"/>
              <a:buFont typeface="Arial" charset="0"/>
              <a:buChar char="►"/>
            </a:pPr>
            <a:endParaRPr lang="fr-FR" sz="800">
              <a:effectLst>
                <a:outerShdw blurRad="38100" dist="38100" dir="2700000" algn="tl">
                  <a:srgbClr val="000000"/>
                </a:outerShdw>
              </a:effectLst>
              <a:latin typeface="Arial" pitchFamily="34" charset="0"/>
              <a:cs typeface="Arial" pitchFamily="34" charset="0"/>
            </a:endParaRPr>
          </a:p>
          <a:p>
            <a:pPr>
              <a:lnSpc>
                <a:spcPct val="60000"/>
              </a:lnSpc>
              <a:spcBef>
                <a:spcPct val="50000"/>
              </a:spcBef>
              <a:spcAft>
                <a:spcPct val="10000"/>
              </a:spcAft>
              <a:buClr>
                <a:srgbClr val="FFCC66"/>
              </a:buClr>
              <a:buSzPct val="70000"/>
              <a:buFont typeface="Arial" charset="0"/>
              <a:buChar char="►"/>
            </a:pPr>
            <a:r>
              <a:rPr lang="fr-FR" sz="2200">
                <a:effectLst>
                  <a:outerShdw blurRad="38100" dist="38100" dir="2700000" algn="tl">
                    <a:srgbClr val="000000"/>
                  </a:outerShdw>
                </a:effectLst>
                <a:latin typeface="Arial" pitchFamily="34" charset="0"/>
                <a:cs typeface="Arial" pitchFamily="34" charset="0"/>
              </a:rPr>
              <a:t> Géoréférencement : concepts généraux</a:t>
            </a:r>
          </a:p>
          <a:p>
            <a:pPr lvl="1">
              <a:lnSpc>
                <a:spcPct val="60000"/>
              </a:lnSpc>
              <a:spcBef>
                <a:spcPct val="50000"/>
              </a:spcBef>
              <a:spcAft>
                <a:spcPct val="10000"/>
              </a:spcAft>
              <a:buClr>
                <a:srgbClr val="FFCC66"/>
              </a:buClr>
              <a:buSzPct val="70000"/>
              <a:buFont typeface="Wingdings" pitchFamily="2" charset="2"/>
              <a:buChar char="§"/>
            </a:pPr>
            <a:r>
              <a:rPr lang="fr-FR" sz="2200">
                <a:effectLst>
                  <a:outerShdw blurRad="38100" dist="38100" dir="2700000" algn="tl">
                    <a:srgbClr val="000000"/>
                  </a:outerShdw>
                </a:effectLst>
                <a:latin typeface="Arial" pitchFamily="34" charset="0"/>
                <a:cs typeface="Arial" pitchFamily="34" charset="0"/>
              </a:rPr>
              <a:t> </a:t>
            </a:r>
            <a:r>
              <a:rPr lang="fr-FR" sz="1900">
                <a:effectLst>
                  <a:outerShdw blurRad="38100" dist="38100" dir="2700000" algn="tl">
                    <a:srgbClr val="000000"/>
                  </a:outerShdw>
                </a:effectLst>
                <a:latin typeface="Arial" pitchFamily="34" charset="0"/>
                <a:cs typeface="Arial" pitchFamily="34" charset="0"/>
              </a:rPr>
              <a:t>Géoréférencement</a:t>
            </a:r>
          </a:p>
          <a:p>
            <a:pPr lvl="1">
              <a:lnSpc>
                <a:spcPct val="60000"/>
              </a:lnSpc>
              <a:spcBef>
                <a:spcPct val="50000"/>
              </a:spcBef>
              <a:spcAft>
                <a:spcPct val="10000"/>
              </a:spcAft>
              <a:buClr>
                <a:srgbClr val="FFCC66"/>
              </a:buClr>
              <a:buSzPct val="70000"/>
              <a:buFont typeface="Wingdings" pitchFamily="2" charset="2"/>
              <a:buChar char="§"/>
            </a:pPr>
            <a:r>
              <a:rPr lang="fr-FR" sz="1900">
                <a:effectLst>
                  <a:outerShdw blurRad="38100" dist="38100" dir="2700000" algn="tl">
                    <a:srgbClr val="000000"/>
                  </a:outerShdw>
                </a:effectLst>
                <a:latin typeface="Arial" pitchFamily="34" charset="0"/>
                <a:cs typeface="Arial" pitchFamily="34" charset="0"/>
              </a:rPr>
              <a:t> Redressement</a:t>
            </a:r>
          </a:p>
          <a:p>
            <a:pPr lvl="1">
              <a:lnSpc>
                <a:spcPct val="60000"/>
              </a:lnSpc>
              <a:spcBef>
                <a:spcPct val="50000"/>
              </a:spcBef>
              <a:spcAft>
                <a:spcPct val="10000"/>
              </a:spcAft>
              <a:buClr>
                <a:srgbClr val="FFCC66"/>
              </a:buClr>
              <a:buSzPct val="70000"/>
              <a:buFont typeface="Wingdings" pitchFamily="2" charset="2"/>
              <a:buChar char="§"/>
            </a:pPr>
            <a:r>
              <a:rPr lang="fr-FR" sz="1900">
                <a:effectLst>
                  <a:outerShdw blurRad="38100" dist="38100" dir="2700000" algn="tl">
                    <a:srgbClr val="000000"/>
                  </a:outerShdw>
                </a:effectLst>
                <a:latin typeface="Arial" pitchFamily="34" charset="0"/>
                <a:cs typeface="Arial" pitchFamily="34" charset="0"/>
              </a:rPr>
              <a:t> Images</a:t>
            </a:r>
          </a:p>
          <a:p>
            <a:pPr lvl="1">
              <a:lnSpc>
                <a:spcPct val="60000"/>
              </a:lnSpc>
              <a:spcBef>
                <a:spcPct val="50000"/>
              </a:spcBef>
              <a:spcAft>
                <a:spcPct val="10000"/>
              </a:spcAft>
              <a:buClr>
                <a:srgbClr val="FFCC66"/>
              </a:buClr>
              <a:buSzPct val="70000"/>
              <a:buFont typeface="Wingdings" pitchFamily="2" charset="2"/>
              <a:buChar char="§"/>
            </a:pPr>
            <a:r>
              <a:rPr lang="fr-FR" sz="1900">
                <a:effectLst>
                  <a:outerShdw blurRad="38100" dist="38100" dir="2700000" algn="tl">
                    <a:srgbClr val="000000"/>
                  </a:outerShdw>
                </a:effectLst>
                <a:latin typeface="Arial" pitchFamily="34" charset="0"/>
                <a:cs typeface="Arial" pitchFamily="34" charset="0"/>
              </a:rPr>
              <a:t> Déformation d’une image</a:t>
            </a:r>
          </a:p>
          <a:p>
            <a:pPr lvl="1">
              <a:lnSpc>
                <a:spcPct val="60000"/>
              </a:lnSpc>
              <a:spcBef>
                <a:spcPct val="50000"/>
              </a:spcBef>
              <a:spcAft>
                <a:spcPct val="10000"/>
              </a:spcAft>
              <a:buClr>
                <a:srgbClr val="FFCC66"/>
              </a:buClr>
              <a:buSzPct val="70000"/>
              <a:buFont typeface="Wingdings" pitchFamily="2" charset="2"/>
              <a:buChar char="§"/>
            </a:pPr>
            <a:r>
              <a:rPr lang="fr-FR" sz="1900">
                <a:effectLst>
                  <a:outerShdw blurRad="38100" dist="38100" dir="2700000" algn="tl">
                    <a:srgbClr val="000000"/>
                  </a:outerShdw>
                </a:effectLst>
                <a:latin typeface="Arial" pitchFamily="34" charset="0"/>
                <a:cs typeface="Arial" pitchFamily="34" charset="0"/>
              </a:rPr>
              <a:t> Correction d’une image</a:t>
            </a:r>
          </a:p>
          <a:p>
            <a:pPr lvl="1">
              <a:lnSpc>
                <a:spcPct val="60000"/>
              </a:lnSpc>
              <a:spcBef>
                <a:spcPct val="50000"/>
              </a:spcBef>
              <a:spcAft>
                <a:spcPct val="10000"/>
              </a:spcAft>
              <a:buClr>
                <a:srgbClr val="FFCC66"/>
              </a:buClr>
              <a:buSzPct val="70000"/>
              <a:buFont typeface="Wingdings" pitchFamily="2" charset="2"/>
              <a:buChar char="§"/>
            </a:pPr>
            <a:r>
              <a:rPr lang="fr-FR" sz="1900">
                <a:effectLst>
                  <a:outerShdw blurRad="38100" dist="38100" dir="2700000" algn="tl">
                    <a:srgbClr val="000000"/>
                  </a:outerShdw>
                </a:effectLst>
                <a:latin typeface="Arial" pitchFamily="34" charset="0"/>
                <a:cs typeface="Arial" pitchFamily="34" charset="0"/>
              </a:rPr>
              <a:t> Ré-échantillonnage</a:t>
            </a:r>
          </a:p>
          <a:p>
            <a:pPr lvl="1">
              <a:lnSpc>
                <a:spcPct val="60000"/>
              </a:lnSpc>
              <a:spcBef>
                <a:spcPct val="50000"/>
              </a:spcBef>
              <a:spcAft>
                <a:spcPct val="10000"/>
              </a:spcAft>
              <a:buClr>
                <a:srgbClr val="FFCC66"/>
              </a:buClr>
              <a:buSzPct val="70000"/>
              <a:buFont typeface="Wingdings" pitchFamily="2" charset="2"/>
              <a:buChar char="§"/>
            </a:pPr>
            <a:r>
              <a:rPr lang="fr-FR" sz="1900">
                <a:effectLst>
                  <a:outerShdw blurRad="38100" dist="38100" dir="2700000" algn="tl">
                    <a:srgbClr val="000000"/>
                  </a:outerShdw>
                </a:effectLst>
                <a:latin typeface="Arial" pitchFamily="34" charset="0"/>
                <a:cs typeface="Arial" pitchFamily="34" charset="0"/>
              </a:rPr>
              <a:t> Etapes du géoréférencement </a:t>
            </a:r>
          </a:p>
          <a:p>
            <a:pPr lvl="1">
              <a:lnSpc>
                <a:spcPct val="60000"/>
              </a:lnSpc>
              <a:spcBef>
                <a:spcPct val="50000"/>
              </a:spcBef>
              <a:spcAft>
                <a:spcPct val="10000"/>
              </a:spcAft>
              <a:buClr>
                <a:srgbClr val="FFCC66"/>
              </a:buClr>
              <a:buSzPct val="70000"/>
              <a:buFont typeface="Wingdings" pitchFamily="2" charset="2"/>
              <a:buChar char="§"/>
            </a:pPr>
            <a:endParaRPr lang="fr-FR" sz="1900">
              <a:effectLst>
                <a:outerShdw blurRad="38100" dist="38100" dir="2700000" algn="tl">
                  <a:srgbClr val="000000"/>
                </a:outerShdw>
              </a:effectLst>
              <a:latin typeface="Arial" pitchFamily="34" charset="0"/>
              <a:cs typeface="Arial" pitchFamily="34" charset="0"/>
            </a:endParaRPr>
          </a:p>
          <a:p>
            <a:pPr>
              <a:lnSpc>
                <a:spcPct val="60000"/>
              </a:lnSpc>
              <a:spcBef>
                <a:spcPct val="50000"/>
              </a:spcBef>
              <a:spcAft>
                <a:spcPct val="10000"/>
              </a:spcAft>
              <a:buClr>
                <a:srgbClr val="FFCC66"/>
              </a:buClr>
              <a:buSzPct val="70000"/>
              <a:buFont typeface="Arial" charset="0"/>
              <a:buChar char="►"/>
            </a:pPr>
            <a:r>
              <a:rPr lang="fr-FR" sz="2000">
                <a:effectLst>
                  <a:outerShdw blurRad="38100" dist="38100" dir="2700000" algn="tl">
                    <a:srgbClr val="000000"/>
                  </a:outerShdw>
                </a:effectLst>
                <a:latin typeface="Arial" pitchFamily="34" charset="0"/>
                <a:cs typeface="Arial" pitchFamily="34" charset="0"/>
              </a:rPr>
              <a:t> </a:t>
            </a:r>
            <a:r>
              <a:rPr lang="fr-FR" sz="2200">
                <a:effectLst>
                  <a:outerShdw blurRad="38100" dist="38100" dir="2700000" algn="tl">
                    <a:srgbClr val="000000"/>
                  </a:outerShdw>
                </a:effectLst>
                <a:latin typeface="Arial" pitchFamily="34" charset="0"/>
                <a:cs typeface="Arial" pitchFamily="34" charset="0"/>
              </a:rPr>
              <a:t>Le géoréférencement dans Savamer</a:t>
            </a:r>
          </a:p>
          <a:p>
            <a:pPr>
              <a:lnSpc>
                <a:spcPct val="60000"/>
              </a:lnSpc>
              <a:spcBef>
                <a:spcPct val="50000"/>
              </a:spcBef>
              <a:spcAft>
                <a:spcPct val="10000"/>
              </a:spcAft>
              <a:buClr>
                <a:srgbClr val="FFCC66"/>
              </a:buClr>
              <a:buSzPct val="70000"/>
              <a:buFont typeface="Arial" charset="0"/>
              <a:buChar char="►"/>
            </a:pPr>
            <a:endParaRPr lang="fr-FR" sz="2200">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p>
        </p:txBody>
      </p:sp>
      <p:sp>
        <p:nvSpPr>
          <p:cNvPr id="221188" name="Rectangle 4"/>
          <p:cNvSpPr>
            <a:spLocks noGrp="1" noRot="1" noChangeArrowheads="1"/>
          </p:cNvSpPr>
          <p:nvPr>
            <p:ph type="body" idx="1"/>
          </p:nvPr>
        </p:nvSpPr>
        <p:spPr>
          <a:xfrm>
            <a:off x="684213" y="1989138"/>
            <a:ext cx="7773987" cy="3600450"/>
          </a:xfrm>
          <a:solidFill>
            <a:srgbClr val="C0C0C0">
              <a:alpha val="10001"/>
            </a:srgbClr>
          </a:solidFill>
        </p:spPr>
        <p:txBody>
          <a:bodyPr/>
          <a:lstStyle/>
          <a:p>
            <a:pPr marL="0" indent="0">
              <a:lnSpc>
                <a:spcPct val="85000"/>
              </a:lnSpc>
              <a:spcAft>
                <a:spcPct val="20000"/>
              </a:spcAft>
              <a:buFont typeface="Arial" charset="0"/>
              <a:buNone/>
            </a:pPr>
            <a:r>
              <a:rPr lang="fr-FR" sz="1800">
                <a:latin typeface="Arial" pitchFamily="34" charset="0"/>
                <a:cs typeface="Arial" pitchFamily="34" charset="0"/>
              </a:rPr>
              <a:t>Une carte a été numérisée pour servir de fond de référence à la saisie graphique d’objets (par exemple les courbes de niveaux). Nous cherchons à géoréférencer cette image. Les étapes sont :</a:t>
            </a:r>
          </a:p>
          <a:p>
            <a:pPr marL="0" indent="0">
              <a:lnSpc>
                <a:spcPct val="75000"/>
              </a:lnSpc>
              <a:spcAft>
                <a:spcPct val="20000"/>
              </a:spcAft>
              <a:buClr>
                <a:schemeClr val="folHlink"/>
              </a:buClr>
              <a:buFont typeface="Arial" charset="0"/>
              <a:buNone/>
            </a:pPr>
            <a:endParaRPr lang="fr-FR" sz="1000">
              <a:latin typeface="Arial" pitchFamily="34" charset="0"/>
              <a:cs typeface="Arial" pitchFamily="34" charset="0"/>
            </a:endParaRPr>
          </a:p>
          <a:p>
            <a:pPr marL="819150" lvl="1">
              <a:lnSpc>
                <a:spcPct val="75000"/>
              </a:lnSpc>
              <a:spcAft>
                <a:spcPct val="20000"/>
              </a:spcAft>
              <a:buClr>
                <a:srgbClr val="FFCC66"/>
              </a:buClr>
              <a:buSzPct val="70000"/>
            </a:pPr>
            <a:r>
              <a:rPr lang="fr-FR" sz="1800">
                <a:latin typeface="Arial" pitchFamily="34" charset="0"/>
                <a:cs typeface="Arial" pitchFamily="34" charset="0"/>
              </a:rPr>
              <a:t>Ouvrir Savamer avec la base de données correspondant au territoire du document à redresser </a:t>
            </a:r>
          </a:p>
          <a:p>
            <a:pPr marL="819150" lvl="1">
              <a:lnSpc>
                <a:spcPct val="75000"/>
              </a:lnSpc>
              <a:spcAft>
                <a:spcPct val="20000"/>
              </a:spcAft>
              <a:buClr>
                <a:srgbClr val="FFCC66"/>
              </a:buClr>
              <a:buSzPct val="70000"/>
            </a:pPr>
            <a:r>
              <a:rPr lang="fr-FR" sz="1800">
                <a:latin typeface="Arial" pitchFamily="34" charset="0"/>
                <a:cs typeface="Arial" pitchFamily="34" charset="0"/>
              </a:rPr>
              <a:t>Choisir la projection géographique dans laquelle on souhaite redresser le document </a:t>
            </a:r>
          </a:p>
          <a:p>
            <a:pPr marL="819150" lvl="1">
              <a:lnSpc>
                <a:spcPct val="75000"/>
              </a:lnSpc>
              <a:spcAft>
                <a:spcPct val="20000"/>
              </a:spcAft>
              <a:buClr>
                <a:srgbClr val="FFCC66"/>
              </a:buClr>
              <a:buSzPct val="70000"/>
            </a:pPr>
            <a:r>
              <a:rPr lang="fr-FR" sz="1800">
                <a:latin typeface="Arial" pitchFamily="34" charset="0"/>
                <a:cs typeface="Arial" pitchFamily="34" charset="0"/>
              </a:rPr>
              <a:t>Ouvrir le document à redresser et placer les points d’appui (amers)</a:t>
            </a:r>
          </a:p>
          <a:p>
            <a:pPr marL="819150" lvl="1">
              <a:lnSpc>
                <a:spcPct val="75000"/>
              </a:lnSpc>
              <a:spcAft>
                <a:spcPct val="20000"/>
              </a:spcAft>
              <a:buClr>
                <a:srgbClr val="FFCC66"/>
              </a:buClr>
              <a:buSzPct val="70000"/>
            </a:pPr>
            <a:r>
              <a:rPr lang="fr-FR" sz="1800">
                <a:latin typeface="Arial" pitchFamily="34" charset="0"/>
                <a:cs typeface="Arial" pitchFamily="34" charset="0"/>
              </a:rPr>
              <a:t>Choisir une méthode de redressement</a:t>
            </a:r>
          </a:p>
          <a:p>
            <a:pPr marL="819150" lvl="1">
              <a:lnSpc>
                <a:spcPct val="75000"/>
              </a:lnSpc>
              <a:spcAft>
                <a:spcPct val="20000"/>
              </a:spcAft>
              <a:buClr>
                <a:srgbClr val="FFCC66"/>
              </a:buClr>
              <a:buSzPct val="70000"/>
            </a:pPr>
            <a:r>
              <a:rPr lang="fr-FR" sz="1800">
                <a:latin typeface="Arial" pitchFamily="34" charset="0"/>
                <a:cs typeface="Arial" pitchFamily="34" charset="0"/>
              </a:rPr>
              <a:t>Intégrer le document redressé dans la relation correspondante, afin de constituer une mosaïque à partir de plusieurs images</a:t>
            </a:r>
          </a:p>
          <a:p>
            <a:pPr marL="0" indent="0">
              <a:lnSpc>
                <a:spcPct val="75000"/>
              </a:lnSpc>
              <a:spcAft>
                <a:spcPct val="20000"/>
              </a:spcAft>
              <a:buClr>
                <a:srgbClr val="FFCC66"/>
              </a:buClr>
              <a:buSzPct val="70000"/>
              <a:buFont typeface="Wingdings" pitchFamily="2" charset="2"/>
              <a:buNone/>
            </a:pPr>
            <a:endParaRPr lang="en-US" sz="1800">
              <a:latin typeface="Arial" pitchFamily="34" charset="0"/>
              <a:cs typeface="Arial" pitchFamily="34" charset="0"/>
            </a:endParaRPr>
          </a:p>
        </p:txBody>
      </p:sp>
      <p:sp>
        <p:nvSpPr>
          <p:cNvPr id="221190" name="Text Box 6"/>
          <p:cNvSpPr txBox="1">
            <a:spLocks noChangeArrowheads="1"/>
          </p:cNvSpPr>
          <p:nvPr/>
        </p:nvSpPr>
        <p:spPr bwMode="auto">
          <a:xfrm>
            <a:off x="612775" y="1412875"/>
            <a:ext cx="2735263" cy="427038"/>
          </a:xfrm>
          <a:prstGeom prst="rect">
            <a:avLst/>
          </a:prstGeom>
          <a:noFill/>
          <a:ln w="9525">
            <a:noFill/>
            <a:miter lim="800000"/>
            <a:headEnd/>
            <a:tailEnd/>
          </a:ln>
          <a:effectLst/>
        </p:spPr>
        <p:txBody>
          <a:bodyPr>
            <a:spAutoFit/>
          </a:bodyPr>
          <a:lstStyle/>
          <a:p>
            <a:pPr>
              <a:spcBef>
                <a:spcPct val="20000"/>
              </a:spcBef>
              <a:spcAft>
                <a:spcPct val="20000"/>
              </a:spcAft>
              <a:buClr>
                <a:schemeClr val="hlink"/>
              </a:buClr>
              <a:buSzPct val="80000"/>
              <a:buFont typeface="Arial" charset="0"/>
              <a:buNone/>
            </a:pPr>
            <a:r>
              <a:rPr lang="fr-FR" sz="2200">
                <a:solidFill>
                  <a:srgbClr val="FFCC66"/>
                </a:solidFill>
                <a:effectLst>
                  <a:outerShdw blurRad="38100" dist="38100" dir="2700000" algn="tl">
                    <a:srgbClr val="000000"/>
                  </a:outerShdw>
                </a:effectLst>
                <a:latin typeface="Arial" pitchFamily="34" charset="0"/>
                <a:cs typeface="Arial" pitchFamily="34" charset="0"/>
              </a:rPr>
              <a:t>Travaux pratiques</a:t>
            </a:r>
          </a:p>
        </p:txBody>
      </p:sp>
      <p:sp>
        <p:nvSpPr>
          <p:cNvPr id="221191" name="Text Box 7"/>
          <p:cNvSpPr txBox="1">
            <a:spLocks noChangeArrowheads="1"/>
          </p:cNvSpPr>
          <p:nvPr/>
        </p:nvSpPr>
        <p:spPr bwMode="auto">
          <a:xfrm>
            <a:off x="684213" y="5805488"/>
            <a:ext cx="7777162" cy="703262"/>
          </a:xfrm>
          <a:prstGeom prst="rect">
            <a:avLst/>
          </a:prstGeom>
          <a:noFill/>
          <a:ln w="9525">
            <a:noFill/>
            <a:miter lim="800000"/>
            <a:headEnd/>
            <a:tailEnd/>
          </a:ln>
          <a:effectLst/>
        </p:spPr>
        <p:txBody>
          <a:bodyPr>
            <a:spAutoFit/>
          </a:bodyPr>
          <a:lstStyle/>
          <a:p>
            <a:pPr>
              <a:spcBef>
                <a:spcPct val="50000"/>
              </a:spcBef>
            </a:pPr>
            <a:r>
              <a:rPr lang="fr-FR" sz="1600">
                <a:effectLst>
                  <a:outerShdw blurRad="38100" dist="38100" dir="2700000" algn="tl">
                    <a:srgbClr val="000000"/>
                  </a:outerShdw>
                </a:effectLst>
                <a:latin typeface="Arial" pitchFamily="34" charset="0"/>
                <a:cs typeface="Arial" pitchFamily="34" charset="0"/>
              </a:rPr>
              <a:t>Regarder le didacticiel vidéo: </a:t>
            </a:r>
            <a:r>
              <a:rPr lang="fr-FR" sz="1600">
                <a:solidFill>
                  <a:srgbClr val="FFCC66"/>
                </a:solidFill>
                <a:effectLst>
                  <a:outerShdw blurRad="38100" dist="38100" dir="2700000" algn="tl">
                    <a:srgbClr val="000000"/>
                  </a:outerShdw>
                </a:effectLst>
                <a:latin typeface="Arial" pitchFamily="34" charset="0"/>
                <a:cs typeface="Arial" pitchFamily="34" charset="0"/>
              </a:rPr>
              <a:t>« </a:t>
            </a:r>
            <a:r>
              <a:rPr lang="fr-FR" sz="1600" i="1">
                <a:solidFill>
                  <a:srgbClr val="FFCC66"/>
                </a:solidFill>
                <a:effectLst>
                  <a:outerShdw blurRad="38100" dist="38100" dir="2700000" algn="tl">
                    <a:srgbClr val="000000"/>
                  </a:outerShdw>
                </a:effectLst>
                <a:latin typeface="Arial" pitchFamily="34" charset="0"/>
                <a:cs typeface="Arial" pitchFamily="34" charset="0"/>
              </a:rPr>
              <a:t>How to géoreference a topographic map</a:t>
            </a:r>
            <a:r>
              <a:rPr lang="fr-FR" sz="1600">
                <a:solidFill>
                  <a:srgbClr val="FFCC66"/>
                </a:solidFill>
                <a:effectLst>
                  <a:outerShdw blurRad="38100" dist="38100" dir="2700000" algn="tl">
                    <a:srgbClr val="000000"/>
                  </a:outerShdw>
                </a:effectLst>
                <a:latin typeface="Arial" pitchFamily="34" charset="0"/>
                <a:cs typeface="Arial" pitchFamily="34" charset="0"/>
              </a:rPr>
              <a:t> »</a:t>
            </a:r>
          </a:p>
          <a:p>
            <a:pPr>
              <a:spcBef>
                <a:spcPct val="50000"/>
              </a:spcBef>
            </a:pPr>
            <a:r>
              <a:rPr lang="fr-FR" sz="1600">
                <a:effectLst>
                  <a:outerShdw blurRad="38100" dist="38100" dir="2700000" algn="tl">
                    <a:srgbClr val="000000"/>
                  </a:outerShdw>
                </a:effectLst>
                <a:latin typeface="Arial" pitchFamily="34" charset="0"/>
                <a:cs typeface="Arial" pitchFamily="34" charset="0"/>
              </a:rPr>
              <a:t>Disponible sur:</a:t>
            </a:r>
            <a:r>
              <a:rPr lang="fr-FR" sz="1600">
                <a:solidFill>
                  <a:srgbClr val="FFCC66"/>
                </a:solidFill>
                <a:effectLst>
                  <a:outerShdw blurRad="38100" dist="38100" dir="2700000" algn="tl">
                    <a:srgbClr val="000000"/>
                  </a:outerShdw>
                </a:effectLst>
                <a:latin typeface="Arial" pitchFamily="34" charset="0"/>
                <a:cs typeface="Arial" pitchFamily="34" charset="0"/>
              </a:rPr>
              <a:t> www.savgis.org/didacticiels.html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r>
              <a:rPr lang="fr-FR" sz="800" dirty="0">
                <a:effectLst/>
                <a:latin typeface="Arial" charset="0"/>
              </a:rPr>
              <a:t>          M. Souris, E. Habert, F </a:t>
            </a:r>
            <a:r>
              <a:rPr lang="fr-FR" sz="800" dirty="0" err="1">
                <a:effectLst/>
                <a:latin typeface="Arial" charset="0"/>
              </a:rPr>
              <a:t>Demoraes</a:t>
            </a:r>
            <a:r>
              <a:rPr lang="fr-FR" sz="800" dirty="0">
                <a:effectLst/>
                <a:latin typeface="Arial" charset="0"/>
              </a:rPr>
              <a:t>, T. </a:t>
            </a:r>
            <a:r>
              <a:rPr lang="fr-FR" sz="800" dirty="0" err="1">
                <a:effectLst/>
                <a:latin typeface="Arial" charset="0"/>
              </a:rPr>
              <a:t>Serrano</a:t>
            </a:r>
            <a:r>
              <a:rPr lang="fr-FR" sz="800" dirty="0">
                <a:effectLst/>
                <a:latin typeface="Arial" charset="0"/>
              </a:rPr>
              <a:t>, </a:t>
            </a:r>
            <a:r>
              <a:rPr lang="fr-FR" sz="800" dirty="0" smtClean="0">
                <a:effectLst/>
                <a:latin typeface="Arial" charset="0"/>
              </a:rPr>
              <a:t>2011</a:t>
            </a:r>
            <a:endParaRPr lang="fr-FR" sz="800" b="1" dirty="0">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r>
              <a:rPr lang="fr-FR" sz="3600">
                <a:solidFill>
                  <a:srgbClr val="FFCC66"/>
                </a:solidFill>
                <a:effectLst>
                  <a:outerShdw blurRad="38100" dist="38100" dir="2700000" algn="tl">
                    <a:srgbClr val="000000"/>
                  </a:outerShdw>
                </a:effectLst>
                <a:latin typeface="Arial" charset="0"/>
              </a:rPr>
              <a:t>Géoréférencement : concepts généraux</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3" name="Rectangle 3"/>
          <p:cNvSpPr>
            <a:spLocks noRot="1" noChangeArrowheads="1"/>
          </p:cNvSpPr>
          <p:nvPr/>
        </p:nvSpPr>
        <p:spPr bwMode="auto">
          <a:xfrm>
            <a:off x="422275" y="1484313"/>
            <a:ext cx="8181975" cy="2376487"/>
          </a:xfrm>
          <a:prstGeom prst="rect">
            <a:avLst/>
          </a:prstGeom>
          <a:solidFill>
            <a:srgbClr val="C0C0C0">
              <a:alpha val="10001"/>
            </a:srgbClr>
          </a:solidFill>
          <a:ln w="9525">
            <a:noFill/>
            <a:miter lim="800000"/>
            <a:headEnd/>
            <a:tailEnd/>
          </a:ln>
          <a:effectLst/>
        </p:spPr>
        <p:txBody>
          <a:bodyPr/>
          <a:lstStyle/>
          <a:p>
            <a:pPr>
              <a:lnSpc>
                <a:spcPct val="80000"/>
              </a:lnSpc>
              <a:spcBef>
                <a:spcPct val="20000"/>
              </a:spcBef>
              <a:spcAft>
                <a:spcPct val="60000"/>
              </a:spcAft>
              <a:buClr>
                <a:srgbClr val="FFCC66"/>
              </a:buClr>
              <a:buSzPct val="70000"/>
              <a:buFont typeface="Arial" charset="0"/>
              <a:buChar char="►"/>
            </a:pPr>
            <a:r>
              <a:rPr lang="fr-FR">
                <a:effectLst>
                  <a:outerShdw blurRad="38100" dist="38100" dir="2700000" algn="tl">
                    <a:srgbClr val="000000"/>
                  </a:outerShdw>
                </a:effectLst>
                <a:latin typeface="Arial" pitchFamily="34" charset="0"/>
                <a:cs typeface="Arial" pitchFamily="34" charset="0"/>
              </a:rPr>
              <a:t> </a:t>
            </a:r>
            <a:r>
              <a:rPr lang="fr-FR">
                <a:solidFill>
                  <a:srgbClr val="FFCC66"/>
                </a:solidFill>
                <a:effectLst>
                  <a:outerShdw blurRad="38100" dist="38100" dir="2700000" algn="tl">
                    <a:srgbClr val="000000"/>
                  </a:outerShdw>
                </a:effectLst>
                <a:latin typeface="Arial" pitchFamily="34" charset="0"/>
                <a:cs typeface="Arial" pitchFamily="34" charset="0"/>
              </a:rPr>
              <a:t>Géoréférencer,</a:t>
            </a:r>
            <a:r>
              <a:rPr lang="fr-FR">
                <a:effectLst>
                  <a:outerShdw blurRad="38100" dist="38100" dir="2700000" algn="tl">
                    <a:srgbClr val="000000"/>
                  </a:outerShdw>
                </a:effectLst>
                <a:latin typeface="Arial" pitchFamily="34" charset="0"/>
                <a:cs typeface="Arial" pitchFamily="34" charset="0"/>
              </a:rPr>
              <a:t> c’est mettre une image ou des objets graphiques, dessinés dans un plan, en conformité géométrique avec la réalité, exprimée dans un système géodésique (</a:t>
            </a:r>
            <a:r>
              <a:rPr lang="fr-FR" i="1">
                <a:effectLst>
                  <a:outerShdw blurRad="38100" dist="38100" dir="2700000" algn="tl">
                    <a:srgbClr val="000000"/>
                  </a:outerShdw>
                </a:effectLst>
                <a:latin typeface="Arial" pitchFamily="34" charset="0"/>
                <a:cs typeface="Arial" pitchFamily="34" charset="0"/>
              </a:rPr>
              <a:t>datum</a:t>
            </a:r>
            <a:r>
              <a:rPr lang="fr-FR">
                <a:effectLst>
                  <a:outerShdw blurRad="38100" dist="38100" dir="2700000" algn="tl">
                    <a:srgbClr val="000000"/>
                  </a:outerShdw>
                </a:effectLst>
                <a:latin typeface="Arial" pitchFamily="34" charset="0"/>
                <a:cs typeface="Arial" pitchFamily="34" charset="0"/>
              </a:rPr>
              <a:t>) et de projection donné.</a:t>
            </a:r>
          </a:p>
          <a:p>
            <a:pPr>
              <a:lnSpc>
                <a:spcPct val="80000"/>
              </a:lnSpc>
              <a:spcBef>
                <a:spcPct val="20000"/>
              </a:spcBef>
              <a:spcAft>
                <a:spcPct val="60000"/>
              </a:spcAft>
              <a:buClr>
                <a:srgbClr val="FFCC66"/>
              </a:buClr>
              <a:buSzPct val="70000"/>
              <a:buFont typeface="Arial" charset="0"/>
              <a:buChar char="►"/>
            </a:pPr>
            <a:r>
              <a:rPr lang="fr-FR">
                <a:effectLst>
                  <a:outerShdw blurRad="38100" dist="38100" dir="2700000" algn="tl">
                    <a:srgbClr val="000000"/>
                  </a:outerShdw>
                </a:effectLst>
                <a:latin typeface="Arial" pitchFamily="34" charset="0"/>
                <a:cs typeface="Arial" pitchFamily="34" charset="0"/>
              </a:rPr>
              <a:t> Le géoréférencement est fondamental pour assurer la validité de la localisation des objets dans une base de données spatiales.</a:t>
            </a:r>
          </a:p>
          <a:p>
            <a:pPr>
              <a:lnSpc>
                <a:spcPct val="80000"/>
              </a:lnSpc>
              <a:spcBef>
                <a:spcPct val="20000"/>
              </a:spcBef>
              <a:spcAft>
                <a:spcPct val="60000"/>
              </a:spcAft>
              <a:buClr>
                <a:srgbClr val="FFCC66"/>
              </a:buClr>
              <a:buSzPct val="70000"/>
              <a:buFont typeface="Arial" charset="0"/>
              <a:buChar char="►"/>
            </a:pPr>
            <a:r>
              <a:rPr lang="fr-FR">
                <a:effectLst>
                  <a:outerShdw blurRad="38100" dist="38100" dir="2700000" algn="tl">
                    <a:srgbClr val="000000"/>
                  </a:outerShdw>
                </a:effectLst>
                <a:latin typeface="Arial" pitchFamily="34" charset="0"/>
                <a:cs typeface="Arial" pitchFamily="34" charset="0"/>
              </a:rPr>
              <a:t> Il est essentiel lorsque l’on utilise des images comme fond pour la saisie graphique d’objets localisés.</a:t>
            </a:r>
          </a:p>
        </p:txBody>
      </p:sp>
      <p:sp>
        <p:nvSpPr>
          <p:cNvPr id="179204" name="Text Box 4"/>
          <p:cNvSpPr txBox="1">
            <a:spLocks noChangeArrowheads="1"/>
          </p:cNvSpPr>
          <p:nvPr/>
        </p:nvSpPr>
        <p:spPr bwMode="auto">
          <a:xfrm>
            <a:off x="395288" y="4437063"/>
            <a:ext cx="5543550" cy="1814512"/>
          </a:xfrm>
          <a:prstGeom prst="rect">
            <a:avLst/>
          </a:prstGeom>
          <a:solidFill>
            <a:srgbClr val="C0C0C0">
              <a:alpha val="9000"/>
            </a:srgbClr>
          </a:solidFill>
          <a:ln w="9525">
            <a:noFill/>
            <a:miter lim="800000"/>
            <a:headEnd/>
            <a:tailEnd/>
          </a:ln>
          <a:effectLst/>
        </p:spPr>
        <p:txBody>
          <a:bodyPr>
            <a:spAutoFit/>
          </a:bodyPr>
          <a:lstStyle/>
          <a:p>
            <a:pPr>
              <a:spcAft>
                <a:spcPct val="55000"/>
              </a:spcAft>
              <a:buClr>
                <a:srgbClr val="FFCC66"/>
              </a:buClr>
              <a:buSzPct val="70000"/>
              <a:buFont typeface="Arial" charset="0"/>
              <a:buChar char="►"/>
            </a:pPr>
            <a:r>
              <a:rPr lang="fr-FR">
                <a:effectLst/>
                <a:latin typeface="Arial" pitchFamily="34" charset="0"/>
                <a:cs typeface="Arial" pitchFamily="34" charset="0"/>
              </a:rPr>
              <a:t> </a:t>
            </a:r>
            <a:r>
              <a:rPr lang="fr-FR" sz="2000">
                <a:effectLst>
                  <a:outerShdw blurRad="38100" dist="38100" dir="2700000" algn="tl">
                    <a:srgbClr val="000000"/>
                  </a:outerShdw>
                </a:effectLst>
                <a:latin typeface="Arial" pitchFamily="34" charset="0"/>
                <a:cs typeface="Arial" pitchFamily="34" charset="0"/>
              </a:rPr>
              <a:t>Le géoréférencement peut porter sur : </a:t>
            </a:r>
          </a:p>
          <a:p>
            <a:pPr>
              <a:spcAft>
                <a:spcPct val="55000"/>
              </a:spcAft>
              <a:buClr>
                <a:srgbClr val="FFCC66"/>
              </a:buClr>
              <a:buSzPct val="70000"/>
              <a:buFont typeface="Wingdings" pitchFamily="2" charset="2"/>
              <a:buChar char="§"/>
            </a:pPr>
            <a:r>
              <a:rPr lang="fr-FR">
                <a:effectLst>
                  <a:outerShdw blurRad="38100" dist="38100" dir="2700000" algn="tl">
                    <a:srgbClr val="000000"/>
                  </a:outerShdw>
                </a:effectLst>
                <a:latin typeface="Arial" pitchFamily="34" charset="0"/>
                <a:cs typeface="Arial" pitchFamily="34" charset="0"/>
              </a:rPr>
              <a:t> Des images (numérisées, ou provenant d’un capteur: satellite ou photographie)</a:t>
            </a:r>
          </a:p>
          <a:p>
            <a:pPr>
              <a:spcAft>
                <a:spcPct val="55000"/>
              </a:spcAft>
              <a:buClr>
                <a:srgbClr val="FFCC66"/>
              </a:buClr>
              <a:buSzPct val="70000"/>
              <a:buFont typeface="Wingdings" pitchFamily="2" charset="2"/>
              <a:buChar char="§"/>
            </a:pPr>
            <a:r>
              <a:rPr lang="fr-FR">
                <a:effectLst>
                  <a:outerShdw blurRad="38100" dist="38100" dir="2700000" algn="tl">
                    <a:srgbClr val="000000"/>
                  </a:outerShdw>
                </a:effectLst>
                <a:latin typeface="Arial" pitchFamily="34" charset="0"/>
                <a:cs typeface="Arial" pitchFamily="34" charset="0"/>
              </a:rPr>
              <a:t> Des objets vectoriels (fichiers mal géoréférencés ou provenant de logiciel de dessin)</a:t>
            </a:r>
            <a:endParaRPr lang="fr-FR">
              <a:effectLst/>
              <a:latin typeface="Arial" pitchFamily="34" charset="0"/>
              <a:cs typeface="Arial" pitchFamily="34" charset="0"/>
            </a:endParaRPr>
          </a:p>
        </p:txBody>
      </p:sp>
      <p:grpSp>
        <p:nvGrpSpPr>
          <p:cNvPr id="179205" name="Group 5"/>
          <p:cNvGrpSpPr>
            <a:grpSpLocks/>
          </p:cNvGrpSpPr>
          <p:nvPr/>
        </p:nvGrpSpPr>
        <p:grpSpPr bwMode="auto">
          <a:xfrm>
            <a:off x="7380288" y="5589588"/>
            <a:ext cx="1428750" cy="1123950"/>
            <a:chOff x="1695" y="2251"/>
            <a:chExt cx="9720" cy="6225"/>
          </a:xfrm>
        </p:grpSpPr>
        <p:pic>
          <p:nvPicPr>
            <p:cNvPr id="179206" name="Picture 6"/>
            <p:cNvPicPr>
              <a:picLocks noChangeAspect="1" noChangeArrowheads="1"/>
            </p:cNvPicPr>
            <p:nvPr/>
          </p:nvPicPr>
          <p:blipFill>
            <a:blip r:embed="rId2" cstate="print"/>
            <a:srcRect/>
            <a:stretch>
              <a:fillRect/>
            </a:stretch>
          </p:blipFill>
          <p:spPr bwMode="auto">
            <a:xfrm>
              <a:off x="1695" y="2251"/>
              <a:ext cx="9720" cy="6225"/>
            </a:xfrm>
            <a:prstGeom prst="rect">
              <a:avLst/>
            </a:prstGeom>
            <a:noFill/>
            <a:ln w="9525">
              <a:noFill/>
              <a:miter lim="800000"/>
              <a:headEnd/>
              <a:tailEnd/>
            </a:ln>
          </p:spPr>
        </p:pic>
        <p:sp>
          <p:nvSpPr>
            <p:cNvPr id="179207" name="Oval 7"/>
            <p:cNvSpPr>
              <a:spLocks noChangeArrowheads="1"/>
            </p:cNvSpPr>
            <p:nvPr/>
          </p:nvSpPr>
          <p:spPr bwMode="auto">
            <a:xfrm>
              <a:off x="10701" y="5165"/>
              <a:ext cx="360" cy="360"/>
            </a:xfrm>
            <a:prstGeom prst="ellipse">
              <a:avLst/>
            </a:prstGeom>
            <a:noFill/>
            <a:ln w="15875">
              <a:solidFill>
                <a:srgbClr val="FFFF00"/>
              </a:solidFill>
              <a:round/>
              <a:headEnd/>
              <a:tailEnd/>
            </a:ln>
          </p:spPr>
          <p:txBody>
            <a:bodyPr/>
            <a:lstStyle/>
            <a:p>
              <a:endParaRPr lang="en-US">
                <a:latin typeface="Arial" pitchFamily="34" charset="0"/>
                <a:cs typeface="Arial" pitchFamily="34" charset="0"/>
              </a:endParaRPr>
            </a:p>
          </p:txBody>
        </p:sp>
        <p:grpSp>
          <p:nvGrpSpPr>
            <p:cNvPr id="179208" name="Group 8"/>
            <p:cNvGrpSpPr>
              <a:grpSpLocks/>
            </p:cNvGrpSpPr>
            <p:nvPr/>
          </p:nvGrpSpPr>
          <p:grpSpPr bwMode="auto">
            <a:xfrm>
              <a:off x="3141" y="4475"/>
              <a:ext cx="7560" cy="2460"/>
              <a:chOff x="3141" y="3923"/>
              <a:chExt cx="7560" cy="2460"/>
            </a:xfrm>
          </p:grpSpPr>
          <p:sp>
            <p:nvSpPr>
              <p:cNvPr id="179209" name="Oval 9"/>
              <p:cNvSpPr>
                <a:spLocks noChangeArrowheads="1"/>
              </p:cNvSpPr>
              <p:nvPr/>
            </p:nvSpPr>
            <p:spPr bwMode="auto">
              <a:xfrm>
                <a:off x="3141" y="6023"/>
                <a:ext cx="360" cy="360"/>
              </a:xfrm>
              <a:prstGeom prst="ellipse">
                <a:avLst/>
              </a:prstGeom>
              <a:noFill/>
              <a:ln w="15875">
                <a:solidFill>
                  <a:srgbClr val="FFFF00"/>
                </a:solidFill>
                <a:round/>
                <a:headEnd/>
                <a:tailEnd/>
              </a:ln>
            </p:spPr>
            <p:txBody>
              <a:bodyPr/>
              <a:lstStyle/>
              <a:p>
                <a:endParaRPr lang="en-US">
                  <a:latin typeface="Arial" pitchFamily="34" charset="0"/>
                  <a:cs typeface="Arial" pitchFamily="34" charset="0"/>
                </a:endParaRPr>
              </a:p>
            </p:txBody>
          </p:sp>
          <p:sp>
            <p:nvSpPr>
              <p:cNvPr id="179210" name="Oval 10"/>
              <p:cNvSpPr>
                <a:spLocks noChangeArrowheads="1"/>
              </p:cNvSpPr>
              <p:nvPr/>
            </p:nvSpPr>
            <p:spPr bwMode="auto">
              <a:xfrm>
                <a:off x="6501" y="4898"/>
                <a:ext cx="360" cy="360"/>
              </a:xfrm>
              <a:prstGeom prst="ellipse">
                <a:avLst/>
              </a:prstGeom>
              <a:noFill/>
              <a:ln w="15875">
                <a:solidFill>
                  <a:srgbClr val="FFFF00"/>
                </a:solidFill>
                <a:round/>
                <a:headEnd/>
                <a:tailEnd/>
              </a:ln>
            </p:spPr>
            <p:txBody>
              <a:bodyPr/>
              <a:lstStyle/>
              <a:p>
                <a:endParaRPr lang="en-US">
                  <a:latin typeface="Arial" pitchFamily="34" charset="0"/>
                  <a:cs typeface="Arial" pitchFamily="34" charset="0"/>
                </a:endParaRPr>
              </a:p>
            </p:txBody>
          </p:sp>
          <p:sp>
            <p:nvSpPr>
              <p:cNvPr id="179211" name="Oval 11"/>
              <p:cNvSpPr>
                <a:spLocks noChangeArrowheads="1"/>
              </p:cNvSpPr>
              <p:nvPr/>
            </p:nvSpPr>
            <p:spPr bwMode="auto">
              <a:xfrm>
                <a:off x="4806" y="4073"/>
                <a:ext cx="360" cy="360"/>
              </a:xfrm>
              <a:prstGeom prst="ellipse">
                <a:avLst/>
              </a:prstGeom>
              <a:noFill/>
              <a:ln w="15875">
                <a:solidFill>
                  <a:srgbClr val="FFFF00"/>
                </a:solidFill>
                <a:round/>
                <a:headEnd/>
                <a:tailEnd/>
              </a:ln>
            </p:spPr>
            <p:txBody>
              <a:bodyPr/>
              <a:lstStyle/>
              <a:p>
                <a:endParaRPr lang="en-US">
                  <a:latin typeface="Arial" pitchFamily="34" charset="0"/>
                  <a:cs typeface="Arial" pitchFamily="34" charset="0"/>
                </a:endParaRPr>
              </a:p>
            </p:txBody>
          </p:sp>
          <p:sp>
            <p:nvSpPr>
              <p:cNvPr id="179212" name="Oval 12"/>
              <p:cNvSpPr>
                <a:spLocks noChangeArrowheads="1"/>
              </p:cNvSpPr>
              <p:nvPr/>
            </p:nvSpPr>
            <p:spPr bwMode="auto">
              <a:xfrm>
                <a:off x="7986" y="5423"/>
                <a:ext cx="360" cy="360"/>
              </a:xfrm>
              <a:prstGeom prst="ellipse">
                <a:avLst/>
              </a:prstGeom>
              <a:noFill/>
              <a:ln w="15875">
                <a:solidFill>
                  <a:srgbClr val="FFFF00"/>
                </a:solidFill>
                <a:round/>
                <a:headEnd/>
                <a:tailEnd/>
              </a:ln>
            </p:spPr>
            <p:txBody>
              <a:bodyPr/>
              <a:lstStyle/>
              <a:p>
                <a:endParaRPr lang="en-US">
                  <a:latin typeface="Arial" pitchFamily="34" charset="0"/>
                  <a:cs typeface="Arial" pitchFamily="34" charset="0"/>
                </a:endParaRPr>
              </a:p>
            </p:txBody>
          </p:sp>
          <p:sp>
            <p:nvSpPr>
              <p:cNvPr id="179213" name="Oval 13"/>
              <p:cNvSpPr>
                <a:spLocks noChangeArrowheads="1"/>
              </p:cNvSpPr>
              <p:nvPr/>
            </p:nvSpPr>
            <p:spPr bwMode="auto">
              <a:xfrm>
                <a:off x="9336" y="3923"/>
                <a:ext cx="360" cy="360"/>
              </a:xfrm>
              <a:prstGeom prst="ellipse">
                <a:avLst/>
              </a:prstGeom>
              <a:noFill/>
              <a:ln w="15875">
                <a:solidFill>
                  <a:srgbClr val="FFFF00"/>
                </a:solidFill>
                <a:round/>
                <a:headEnd/>
                <a:tailEnd/>
              </a:ln>
            </p:spPr>
            <p:txBody>
              <a:bodyPr/>
              <a:lstStyle/>
              <a:p>
                <a:endParaRPr lang="en-US">
                  <a:latin typeface="Arial" pitchFamily="34" charset="0"/>
                  <a:cs typeface="Arial" pitchFamily="34" charset="0"/>
                </a:endParaRPr>
              </a:p>
            </p:txBody>
          </p:sp>
          <p:sp>
            <p:nvSpPr>
              <p:cNvPr id="179214" name="Line 14"/>
              <p:cNvSpPr>
                <a:spLocks noChangeShapeType="1"/>
              </p:cNvSpPr>
              <p:nvPr/>
            </p:nvSpPr>
            <p:spPr bwMode="auto">
              <a:xfrm flipV="1">
                <a:off x="3501" y="5738"/>
                <a:ext cx="4680" cy="540"/>
              </a:xfrm>
              <a:prstGeom prst="line">
                <a:avLst/>
              </a:prstGeom>
              <a:noFill/>
              <a:ln w="19050">
                <a:solidFill>
                  <a:srgbClr val="0000FF"/>
                </a:solidFill>
                <a:round/>
                <a:headEnd/>
                <a:tailEnd/>
              </a:ln>
            </p:spPr>
            <p:txBody>
              <a:bodyPr/>
              <a:lstStyle/>
              <a:p>
                <a:endParaRPr lang="en-US">
                  <a:latin typeface="Arial" pitchFamily="34" charset="0"/>
                  <a:cs typeface="Arial" pitchFamily="34" charset="0"/>
                </a:endParaRPr>
              </a:p>
            </p:txBody>
          </p:sp>
          <p:sp>
            <p:nvSpPr>
              <p:cNvPr id="179215" name="Line 15"/>
              <p:cNvSpPr>
                <a:spLocks noChangeShapeType="1"/>
              </p:cNvSpPr>
              <p:nvPr/>
            </p:nvSpPr>
            <p:spPr bwMode="auto">
              <a:xfrm>
                <a:off x="5121" y="4118"/>
                <a:ext cx="4140" cy="0"/>
              </a:xfrm>
              <a:prstGeom prst="line">
                <a:avLst/>
              </a:prstGeom>
              <a:noFill/>
              <a:ln w="19050">
                <a:solidFill>
                  <a:srgbClr val="0000FF"/>
                </a:solidFill>
                <a:round/>
                <a:headEnd/>
                <a:tailEnd/>
              </a:ln>
            </p:spPr>
            <p:txBody>
              <a:bodyPr/>
              <a:lstStyle/>
              <a:p>
                <a:endParaRPr lang="en-US">
                  <a:latin typeface="Arial" pitchFamily="34" charset="0"/>
                  <a:cs typeface="Arial" pitchFamily="34" charset="0"/>
                </a:endParaRPr>
              </a:p>
            </p:txBody>
          </p:sp>
          <p:sp>
            <p:nvSpPr>
              <p:cNvPr id="179216" name="Line 16"/>
              <p:cNvSpPr>
                <a:spLocks noChangeShapeType="1"/>
              </p:cNvSpPr>
              <p:nvPr/>
            </p:nvSpPr>
            <p:spPr bwMode="auto">
              <a:xfrm flipV="1">
                <a:off x="6861" y="4838"/>
                <a:ext cx="3840" cy="180"/>
              </a:xfrm>
              <a:prstGeom prst="line">
                <a:avLst/>
              </a:prstGeom>
              <a:noFill/>
              <a:ln w="19050">
                <a:solidFill>
                  <a:srgbClr val="0000FF"/>
                </a:solidFill>
                <a:round/>
                <a:headEnd/>
                <a:tailEnd/>
              </a:ln>
            </p:spPr>
            <p:txBody>
              <a:bodyPr/>
              <a:lstStyle/>
              <a:p>
                <a:endParaRPr lang="en-US">
                  <a:latin typeface="Arial" pitchFamily="34" charset="0"/>
                  <a:cs typeface="Arial" pitchFamily="34" charset="0"/>
                </a:endParaRPr>
              </a:p>
            </p:txBody>
          </p:sp>
        </p:grpSp>
      </p:grpSp>
      <p:pic>
        <p:nvPicPr>
          <p:cNvPr id="179217" name="Picture 17"/>
          <p:cNvPicPr>
            <a:picLocks noChangeAspect="1" noChangeArrowheads="1"/>
          </p:cNvPicPr>
          <p:nvPr/>
        </p:nvPicPr>
        <p:blipFill>
          <a:blip r:embed="rId3" cstate="print"/>
          <a:srcRect/>
          <a:stretch>
            <a:fillRect/>
          </a:stretch>
        </p:blipFill>
        <p:spPr bwMode="auto">
          <a:xfrm>
            <a:off x="7380288" y="4221163"/>
            <a:ext cx="1387475" cy="1181100"/>
          </a:xfrm>
          <a:prstGeom prst="rect">
            <a:avLst/>
          </a:prstGeom>
          <a:noFill/>
        </p:spPr>
      </p:pic>
      <p:sp>
        <p:nvSpPr>
          <p:cNvPr id="179218" name="Line 18"/>
          <p:cNvSpPr>
            <a:spLocks noChangeShapeType="1"/>
          </p:cNvSpPr>
          <p:nvPr/>
        </p:nvSpPr>
        <p:spPr bwMode="auto">
          <a:xfrm>
            <a:off x="6588125" y="5157788"/>
            <a:ext cx="582613" cy="0"/>
          </a:xfrm>
          <a:prstGeom prst="line">
            <a:avLst/>
          </a:prstGeom>
          <a:noFill/>
          <a:ln w="28575">
            <a:solidFill>
              <a:srgbClr val="FFCC66"/>
            </a:solidFill>
            <a:round/>
            <a:headEnd/>
            <a:tailEnd type="triangle" w="lg" len="lg"/>
          </a:ln>
          <a:effectLst/>
        </p:spPr>
        <p:txBody>
          <a:bodyPr/>
          <a:lstStyle/>
          <a:p>
            <a:endParaRPr lang="en-US">
              <a:latin typeface="Arial" pitchFamily="34" charset="0"/>
              <a:cs typeface="Arial" pitchFamily="34" charset="0"/>
            </a:endParaRPr>
          </a:p>
        </p:txBody>
      </p:sp>
      <p:sp>
        <p:nvSpPr>
          <p:cNvPr id="179219" name="Line 19"/>
          <p:cNvSpPr>
            <a:spLocks noChangeShapeType="1"/>
          </p:cNvSpPr>
          <p:nvPr/>
        </p:nvSpPr>
        <p:spPr bwMode="auto">
          <a:xfrm>
            <a:off x="6516688" y="6092825"/>
            <a:ext cx="576262" cy="73025"/>
          </a:xfrm>
          <a:prstGeom prst="line">
            <a:avLst/>
          </a:prstGeom>
          <a:noFill/>
          <a:ln w="28575">
            <a:solidFill>
              <a:srgbClr val="FFCC66"/>
            </a:solidFill>
            <a:round/>
            <a:headEnd/>
            <a:tailEnd type="triangle" w="lg" len="lg"/>
          </a:ln>
          <a:effectLst/>
        </p:spPr>
        <p:txBody>
          <a:bodyPr/>
          <a:lstStyle/>
          <a:p>
            <a:endParaRPr lang="en-US">
              <a:latin typeface="Arial" pitchFamily="34" charset="0"/>
              <a:cs typeface="Arial" pitchFamily="34" charset="0"/>
            </a:endParaRPr>
          </a:p>
        </p:txBody>
      </p:sp>
      <p:sp>
        <p:nvSpPr>
          <p:cNvPr id="179220" name="Rectangle 20"/>
          <p:cNvSpPr>
            <a:spLocks noRot="1" noChangeArrowheads="1"/>
          </p:cNvSpPr>
          <p:nvPr/>
        </p:nvSpPr>
        <p:spPr bwMode="auto">
          <a:xfrm>
            <a:off x="0" y="476250"/>
            <a:ext cx="9144000" cy="792163"/>
          </a:xfrm>
          <a:prstGeom prst="rect">
            <a:avLst/>
          </a:prstGeom>
          <a:noFill/>
          <a:ln w="9525">
            <a:noFill/>
            <a:miter lim="800000"/>
            <a:headEnd/>
            <a:tailEnd/>
          </a:ln>
          <a:effectLst/>
        </p:spPr>
        <p:txBody>
          <a:bodyPr anchor="ctr"/>
          <a:lstStyle/>
          <a:p>
            <a:pPr algn="ctr"/>
            <a:r>
              <a:rPr lang="fr-FR" sz="3200">
                <a:effectLst>
                  <a:outerShdw blurRad="38100" dist="38100" dir="2700000" algn="tl">
                    <a:srgbClr val="000000"/>
                  </a:outerShdw>
                </a:effectLst>
                <a:latin typeface="Arial" pitchFamily="34" charset="0"/>
                <a:cs typeface="Arial" pitchFamily="34" charset="0"/>
              </a:rPr>
              <a:t>Le géoréférencement</a:t>
            </a:r>
            <a:endParaRPr lang="fr-FR" sz="3200" i="1">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p>
        </p:txBody>
      </p:sp>
      <p:sp>
        <p:nvSpPr>
          <p:cNvPr id="227332" name="Rectangle 4"/>
          <p:cNvSpPr>
            <a:spLocks noGrp="1" noRot="1" noChangeArrowheads="1"/>
          </p:cNvSpPr>
          <p:nvPr>
            <p:ph type="body" idx="1"/>
          </p:nvPr>
        </p:nvSpPr>
        <p:spPr>
          <a:xfrm>
            <a:off x="611188" y="1989138"/>
            <a:ext cx="7921625" cy="2520950"/>
          </a:xfrm>
          <a:solidFill>
            <a:srgbClr val="C0C0C0">
              <a:alpha val="10001"/>
            </a:srgbClr>
          </a:solidFill>
        </p:spPr>
        <p:txBody>
          <a:bodyPr/>
          <a:lstStyle/>
          <a:p>
            <a:pPr marL="0" indent="0">
              <a:spcAft>
                <a:spcPct val="20000"/>
              </a:spcAft>
              <a:buFont typeface="Arial" charset="0"/>
              <a:buNone/>
            </a:pPr>
            <a:r>
              <a:rPr lang="fr-FR" altLang="zh-CN" sz="1800">
                <a:latin typeface="Arial" pitchFamily="34" charset="0"/>
                <a:ea typeface="宋体" pitchFamily="2" charset="-122"/>
                <a:cs typeface="Arial" pitchFamily="34" charset="0"/>
              </a:rPr>
              <a:t>Les images numérisées ou obtenues par un capteur ne sont pas directement géoréférencées : elles comportent des </a:t>
            </a:r>
            <a:r>
              <a:rPr lang="fr-FR" altLang="zh-CN" sz="1800">
                <a:solidFill>
                  <a:srgbClr val="FFCC66"/>
                </a:solidFill>
                <a:latin typeface="Arial" pitchFamily="34" charset="0"/>
                <a:ea typeface="宋体" pitchFamily="2" charset="-122"/>
                <a:cs typeface="Arial" pitchFamily="34" charset="0"/>
              </a:rPr>
              <a:t>déformations</a:t>
            </a:r>
            <a:r>
              <a:rPr lang="fr-FR" altLang="zh-CN" sz="1800">
                <a:latin typeface="Arial" pitchFamily="34" charset="0"/>
                <a:ea typeface="宋体" pitchFamily="2" charset="-122"/>
                <a:cs typeface="Arial" pitchFamily="34" charset="0"/>
              </a:rPr>
              <a:t> globales ou locales et doivent être redressées.</a:t>
            </a:r>
          </a:p>
          <a:p>
            <a:pPr marL="0" indent="0">
              <a:spcAft>
                <a:spcPct val="20000"/>
              </a:spcAft>
              <a:buFont typeface="Arial" charset="0"/>
              <a:buNone/>
            </a:pPr>
            <a:endParaRPr lang="fr-FR" altLang="zh-CN" sz="1800">
              <a:latin typeface="Arial" pitchFamily="34" charset="0"/>
              <a:ea typeface="宋体" pitchFamily="2" charset="-122"/>
              <a:cs typeface="Arial" pitchFamily="34" charset="0"/>
            </a:endParaRPr>
          </a:p>
          <a:p>
            <a:pPr marL="0" indent="0">
              <a:spcAft>
                <a:spcPct val="20000"/>
              </a:spcAft>
              <a:buFont typeface="Arial" charset="0"/>
              <a:buNone/>
            </a:pPr>
            <a:r>
              <a:rPr lang="fr-FR" altLang="zh-CN" sz="1800">
                <a:latin typeface="Arial" pitchFamily="34" charset="0"/>
                <a:ea typeface="宋体" pitchFamily="2" charset="-122"/>
                <a:cs typeface="Arial" pitchFamily="34" charset="0"/>
              </a:rPr>
              <a:t>Le </a:t>
            </a:r>
            <a:r>
              <a:rPr lang="fr-FR" altLang="zh-CN" sz="1800">
                <a:solidFill>
                  <a:srgbClr val="FFCC66"/>
                </a:solidFill>
                <a:latin typeface="Arial" pitchFamily="34" charset="0"/>
                <a:ea typeface="宋体" pitchFamily="2" charset="-122"/>
                <a:cs typeface="Arial" pitchFamily="34" charset="0"/>
              </a:rPr>
              <a:t>redressement</a:t>
            </a:r>
            <a:r>
              <a:rPr lang="fr-FR" altLang="zh-CN" sz="1800">
                <a:latin typeface="Arial" pitchFamily="34" charset="0"/>
                <a:ea typeface="宋体" pitchFamily="2" charset="-122"/>
                <a:cs typeface="Arial" pitchFamily="34" charset="0"/>
              </a:rPr>
              <a:t> est le processus par lequel une image est géométriquement modifiée. Le redressement implique : une transformation géométrique (par exemple une rotation), la mise à l’échelle des pixels et le ré-échantillonnage de la valeur des pixels.</a:t>
            </a:r>
            <a:r>
              <a:rPr lang="fr-FR" altLang="zh-CN" sz="2000">
                <a:latin typeface="Arial" pitchFamily="34" charset="0"/>
                <a:ea typeface="宋体" pitchFamily="2" charset="-122"/>
                <a:cs typeface="Arial" pitchFamily="34" charset="0"/>
              </a:rPr>
              <a:t> </a:t>
            </a:r>
            <a:endParaRPr lang="fr-FR" sz="2000">
              <a:latin typeface="Arial" pitchFamily="34" charset="0"/>
              <a:cs typeface="Arial" pitchFamily="34" charset="0"/>
            </a:endParaRPr>
          </a:p>
        </p:txBody>
      </p:sp>
      <p:sp>
        <p:nvSpPr>
          <p:cNvPr id="227334" name="Text Box 6"/>
          <p:cNvSpPr txBox="1">
            <a:spLocks noChangeArrowheads="1"/>
          </p:cNvSpPr>
          <p:nvPr/>
        </p:nvSpPr>
        <p:spPr bwMode="auto">
          <a:xfrm>
            <a:off x="539750" y="1412875"/>
            <a:ext cx="4464050" cy="427038"/>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Redressement</a:t>
            </a:r>
          </a:p>
        </p:txBody>
      </p:sp>
      <p:grpSp>
        <p:nvGrpSpPr>
          <p:cNvPr id="227338" name="Group 10"/>
          <p:cNvGrpSpPr>
            <a:grpSpLocks/>
          </p:cNvGrpSpPr>
          <p:nvPr/>
        </p:nvGrpSpPr>
        <p:grpSpPr bwMode="auto">
          <a:xfrm>
            <a:off x="3563938" y="4652963"/>
            <a:ext cx="2089150" cy="2089150"/>
            <a:chOff x="2245" y="2931"/>
            <a:chExt cx="1316" cy="1316"/>
          </a:xfrm>
        </p:grpSpPr>
        <p:pic>
          <p:nvPicPr>
            <p:cNvPr id="227336" name="Picture 8" descr="Illustration 2 : raster et coordonnées projetées (ici Lambert 93)">
              <a:hlinkClick r:id="rId3" tooltip="gvsig:howto_gvsig_georef_raster_2.png"/>
            </p:cNvPr>
            <p:cNvPicPr>
              <a:picLocks noChangeAspect="1" noChangeArrowheads="1"/>
            </p:cNvPicPr>
            <p:nvPr/>
          </p:nvPicPr>
          <p:blipFill>
            <a:blip r:embed="rId4" cstate="print"/>
            <a:srcRect/>
            <a:stretch>
              <a:fillRect/>
            </a:stretch>
          </p:blipFill>
          <p:spPr bwMode="auto">
            <a:xfrm>
              <a:off x="2245" y="2931"/>
              <a:ext cx="1316" cy="1316"/>
            </a:xfrm>
            <a:prstGeom prst="rect">
              <a:avLst/>
            </a:prstGeom>
            <a:noFill/>
          </p:spPr>
        </p:pic>
        <p:sp>
          <p:nvSpPr>
            <p:cNvPr id="227337" name="Text Box 9"/>
            <p:cNvSpPr txBox="1">
              <a:spLocks noChangeArrowheads="1"/>
            </p:cNvSpPr>
            <p:nvPr/>
          </p:nvSpPr>
          <p:spPr bwMode="auto">
            <a:xfrm>
              <a:off x="2789" y="4076"/>
              <a:ext cx="725" cy="125"/>
            </a:xfrm>
            <a:prstGeom prst="rect">
              <a:avLst/>
            </a:prstGeom>
            <a:noFill/>
            <a:ln w="9525">
              <a:noFill/>
              <a:miter lim="800000"/>
              <a:headEnd/>
              <a:tailEnd/>
            </a:ln>
            <a:effectLst/>
          </p:spPr>
          <p:txBody>
            <a:bodyPr>
              <a:spAutoFit/>
            </a:bodyPr>
            <a:lstStyle/>
            <a:p>
              <a:pPr algn="r">
                <a:spcBef>
                  <a:spcPct val="50000"/>
                </a:spcBef>
              </a:pPr>
              <a:r>
                <a:rPr lang="fr-FR" sz="700">
                  <a:effectLst>
                    <a:outerShdw blurRad="38100" dist="38100" dir="2700000" algn="tl">
                      <a:srgbClr val="000000"/>
                    </a:outerShdw>
                  </a:effectLst>
                  <a:latin typeface="Arial" pitchFamily="34" charset="0"/>
                  <a:cs typeface="Arial" pitchFamily="34" charset="0"/>
                </a:rPr>
                <a:t>softlibre.globe.org</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p>
        </p:txBody>
      </p:sp>
      <p:sp>
        <p:nvSpPr>
          <p:cNvPr id="241668" name="Rectangle 4"/>
          <p:cNvSpPr>
            <a:spLocks noGrp="1" noRot="1" noChangeArrowheads="1"/>
          </p:cNvSpPr>
          <p:nvPr>
            <p:ph type="body" idx="1"/>
          </p:nvPr>
        </p:nvSpPr>
        <p:spPr>
          <a:xfrm>
            <a:off x="611188" y="2276475"/>
            <a:ext cx="4321175" cy="3600450"/>
          </a:xfrm>
          <a:solidFill>
            <a:srgbClr val="C0C0C0">
              <a:alpha val="10001"/>
            </a:srgbClr>
          </a:solidFill>
        </p:spPr>
        <p:txBody>
          <a:bodyPr/>
          <a:lstStyle/>
          <a:p>
            <a:pPr marL="0" indent="0">
              <a:lnSpc>
                <a:spcPct val="90000"/>
              </a:lnSpc>
              <a:spcAft>
                <a:spcPct val="60000"/>
              </a:spcAft>
              <a:buFont typeface="Arial" charset="0"/>
              <a:buNone/>
            </a:pPr>
            <a:r>
              <a:rPr lang="fr-FR" sz="1800">
                <a:latin typeface="Arial" pitchFamily="34" charset="0"/>
                <a:cs typeface="Arial" pitchFamily="34" charset="0"/>
              </a:rPr>
              <a:t>Les images sont des ensembles de pixels. Tous les pixels ont la même forme et la même dimension. </a:t>
            </a:r>
          </a:p>
          <a:p>
            <a:pPr marL="0" indent="0">
              <a:lnSpc>
                <a:spcPct val="90000"/>
              </a:lnSpc>
              <a:spcAft>
                <a:spcPct val="60000"/>
              </a:spcAft>
              <a:buFont typeface="Arial" charset="0"/>
              <a:buNone/>
            </a:pPr>
            <a:r>
              <a:rPr lang="fr-FR" sz="1800">
                <a:latin typeface="Arial" pitchFamily="34" charset="0"/>
                <a:cs typeface="Arial" pitchFamily="34" charset="0"/>
              </a:rPr>
              <a:t>La position absolue d’un pixel est repérée par sa position relative dans l’ensemble. Il suffit de connaître la position d’un seul pixel, la forme et la dimension des pixels, le nombre de pixels par colonne, pour connaître la position absolue de n’importe quel pixel à partir de son numéro de ligne et de colonne.</a:t>
            </a:r>
            <a:r>
              <a:rPr lang="fr-FR" sz="2000">
                <a:latin typeface="Arial" pitchFamily="34" charset="0"/>
                <a:cs typeface="Arial" pitchFamily="34" charset="0"/>
              </a:rPr>
              <a:t> </a:t>
            </a:r>
          </a:p>
        </p:txBody>
      </p:sp>
      <p:sp>
        <p:nvSpPr>
          <p:cNvPr id="241669" name="Text Box 5"/>
          <p:cNvSpPr txBox="1">
            <a:spLocks noChangeArrowheads="1"/>
          </p:cNvSpPr>
          <p:nvPr/>
        </p:nvSpPr>
        <p:spPr bwMode="auto">
          <a:xfrm>
            <a:off x="539750" y="1484313"/>
            <a:ext cx="129540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Images</a:t>
            </a:r>
          </a:p>
        </p:txBody>
      </p:sp>
      <p:grpSp>
        <p:nvGrpSpPr>
          <p:cNvPr id="241673" name="Group 9"/>
          <p:cNvGrpSpPr>
            <a:grpSpLocks/>
          </p:cNvGrpSpPr>
          <p:nvPr/>
        </p:nvGrpSpPr>
        <p:grpSpPr bwMode="auto">
          <a:xfrm>
            <a:off x="5148263" y="2276475"/>
            <a:ext cx="3744912" cy="3597275"/>
            <a:chOff x="3243" y="1480"/>
            <a:chExt cx="2359" cy="2172"/>
          </a:xfrm>
        </p:grpSpPr>
        <p:pic>
          <p:nvPicPr>
            <p:cNvPr id="241671" name="Picture 7" descr="rectif_01"/>
            <p:cNvPicPr>
              <a:picLocks noChangeAspect="1" noChangeArrowheads="1"/>
            </p:cNvPicPr>
            <p:nvPr/>
          </p:nvPicPr>
          <p:blipFill>
            <a:blip r:embed="rId3" cstate="print"/>
            <a:srcRect/>
            <a:stretch>
              <a:fillRect/>
            </a:stretch>
          </p:blipFill>
          <p:spPr bwMode="auto">
            <a:xfrm>
              <a:off x="3289" y="1480"/>
              <a:ext cx="2313" cy="2155"/>
            </a:xfrm>
            <a:prstGeom prst="rect">
              <a:avLst/>
            </a:prstGeom>
            <a:noFill/>
          </p:spPr>
        </p:pic>
        <p:sp>
          <p:nvSpPr>
            <p:cNvPr id="241672" name="Text Box 8"/>
            <p:cNvSpPr txBox="1">
              <a:spLocks noChangeArrowheads="1"/>
            </p:cNvSpPr>
            <p:nvPr/>
          </p:nvSpPr>
          <p:spPr bwMode="auto">
            <a:xfrm>
              <a:off x="3243" y="3532"/>
              <a:ext cx="681" cy="120"/>
            </a:xfrm>
            <a:prstGeom prst="rect">
              <a:avLst/>
            </a:prstGeom>
            <a:noFill/>
            <a:ln w="9525">
              <a:noFill/>
              <a:miter lim="800000"/>
              <a:headEnd/>
              <a:tailEnd/>
            </a:ln>
            <a:effectLst/>
          </p:spPr>
          <p:txBody>
            <a:bodyPr>
              <a:spAutoFit/>
            </a:bodyPr>
            <a:lstStyle/>
            <a:p>
              <a:pPr>
                <a:spcBef>
                  <a:spcPct val="50000"/>
                </a:spcBef>
              </a:pPr>
              <a:r>
                <a:rPr lang="fr-FR" sz="700">
                  <a:effectLst>
                    <a:outerShdw blurRad="38100" dist="38100" dir="2700000" algn="tl">
                      <a:srgbClr val="000000"/>
                    </a:outerShdw>
                  </a:effectLst>
                  <a:latin typeface="Arial" pitchFamily="34" charset="0"/>
                  <a:cs typeface="Arial" pitchFamily="34" charset="0"/>
                </a:rPr>
                <a:t>www.bdvilles.ird.fr</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33476" name="Rectangle 4"/>
          <p:cNvSpPr>
            <a:spLocks noGrp="1" noRot="1" noChangeArrowheads="1"/>
          </p:cNvSpPr>
          <p:nvPr>
            <p:ph type="body" idx="1"/>
          </p:nvPr>
        </p:nvSpPr>
        <p:spPr>
          <a:xfrm>
            <a:off x="611188" y="2133600"/>
            <a:ext cx="8208962" cy="4319588"/>
          </a:xfrm>
          <a:solidFill>
            <a:srgbClr val="C0C0C0">
              <a:alpha val="10001"/>
            </a:srgbClr>
          </a:solidFill>
        </p:spPr>
        <p:txBody>
          <a:bodyPr/>
          <a:lstStyle/>
          <a:p>
            <a:pPr marL="0" indent="0">
              <a:lnSpc>
                <a:spcPct val="80000"/>
              </a:lnSpc>
              <a:spcAft>
                <a:spcPct val="20000"/>
              </a:spcAft>
              <a:buFont typeface="Arial" charset="0"/>
              <a:buNone/>
              <a:tabLst>
                <a:tab pos="0" algn="l"/>
              </a:tabLst>
            </a:pPr>
            <a:r>
              <a:rPr lang="fr-FR" sz="1800">
                <a:latin typeface="Arial" pitchFamily="34" charset="0"/>
                <a:cs typeface="Arial" pitchFamily="34" charset="0"/>
              </a:rPr>
              <a:t>Les </a:t>
            </a:r>
            <a:r>
              <a:rPr lang="fr-FR" sz="1800">
                <a:solidFill>
                  <a:srgbClr val="FFCC66"/>
                </a:solidFill>
                <a:latin typeface="Arial" pitchFamily="34" charset="0"/>
                <a:cs typeface="Arial" pitchFamily="34" charset="0"/>
              </a:rPr>
              <a:t>causes de déformations</a:t>
            </a:r>
            <a:r>
              <a:rPr lang="fr-FR" sz="1800">
                <a:latin typeface="Arial" pitchFamily="34" charset="0"/>
                <a:cs typeface="Arial" pitchFamily="34" charset="0"/>
              </a:rPr>
              <a:t> des images sont nombreuses. </a:t>
            </a:r>
          </a:p>
          <a:p>
            <a:pPr marL="0" indent="0">
              <a:lnSpc>
                <a:spcPct val="80000"/>
              </a:lnSpc>
              <a:spcAft>
                <a:spcPct val="20000"/>
              </a:spcAft>
              <a:buFont typeface="Arial" charset="0"/>
              <a:buNone/>
              <a:tabLst>
                <a:tab pos="0" algn="l"/>
              </a:tabLst>
            </a:pPr>
            <a:endParaRPr lang="fr-FR" sz="1800">
              <a:latin typeface="Arial" pitchFamily="34" charset="0"/>
              <a:cs typeface="Arial" pitchFamily="34" charset="0"/>
            </a:endParaRPr>
          </a:p>
          <a:p>
            <a:pPr marL="0" indent="0">
              <a:lnSpc>
                <a:spcPct val="80000"/>
              </a:lnSpc>
              <a:spcAft>
                <a:spcPct val="20000"/>
              </a:spcAft>
              <a:buFont typeface="Arial" charset="0"/>
              <a:buNone/>
              <a:tabLst>
                <a:tab pos="0" algn="l"/>
              </a:tabLst>
            </a:pPr>
            <a:r>
              <a:rPr lang="fr-FR" sz="1800">
                <a:latin typeface="Arial" pitchFamily="34" charset="0"/>
                <a:cs typeface="Arial" pitchFamily="34" charset="0"/>
              </a:rPr>
              <a:t>Pour les photographies aériennes ou les images satellites, on peut citer les déformations dues :</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à l’optique de prise de vue</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aux conditions atmosphériques</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à la position de l’instrument de prise de vue</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au relief de la surface</a:t>
            </a:r>
          </a:p>
          <a:p>
            <a:pPr marL="819150" lvl="1">
              <a:lnSpc>
                <a:spcPct val="80000"/>
              </a:lnSpc>
              <a:spcAft>
                <a:spcPct val="20000"/>
              </a:spcAft>
              <a:buClr>
                <a:srgbClr val="FFCC66"/>
              </a:buClr>
              <a:buSzPct val="70000"/>
              <a:buFont typeface="Wingdings" pitchFamily="2" charset="2"/>
              <a:buNone/>
              <a:tabLst>
                <a:tab pos="0" algn="l"/>
              </a:tabLst>
            </a:pPr>
            <a:endParaRPr lang="fr-FR" sz="1800">
              <a:latin typeface="Arial" pitchFamily="34" charset="0"/>
              <a:cs typeface="Arial" pitchFamily="34" charset="0"/>
            </a:endParaRPr>
          </a:p>
          <a:p>
            <a:pPr marL="0" indent="0">
              <a:lnSpc>
                <a:spcPct val="80000"/>
              </a:lnSpc>
              <a:spcAft>
                <a:spcPct val="20000"/>
              </a:spcAft>
              <a:buClr>
                <a:schemeClr val="folHlink"/>
              </a:buClr>
              <a:buFont typeface="Arial" charset="0"/>
              <a:buNone/>
              <a:tabLst>
                <a:tab pos="0" algn="l"/>
              </a:tabLst>
            </a:pPr>
            <a:r>
              <a:rPr lang="fr-FR" sz="1800">
                <a:latin typeface="Arial" pitchFamily="34" charset="0"/>
                <a:cs typeface="Arial" pitchFamily="34" charset="0"/>
              </a:rPr>
              <a:t>Pour les documents numérisés :</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à la qualité de la numérisation (déformations sur les bords)</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à la déformation du papier</a:t>
            </a:r>
          </a:p>
          <a:p>
            <a:pPr marL="819150" lvl="1">
              <a:lnSpc>
                <a:spcPct val="80000"/>
              </a:lnSpc>
              <a:spcAft>
                <a:spcPct val="20000"/>
              </a:spcAft>
              <a:buClr>
                <a:srgbClr val="FFCC66"/>
              </a:buClr>
              <a:buSzPct val="70000"/>
              <a:tabLst>
                <a:tab pos="0" algn="l"/>
              </a:tabLst>
            </a:pPr>
            <a:r>
              <a:rPr lang="fr-FR" sz="1800">
                <a:latin typeface="Arial" pitchFamily="34" charset="0"/>
                <a:cs typeface="Arial" pitchFamily="34" charset="0"/>
              </a:rPr>
              <a:t> à la projection sur une surface plane (si elle est inconnue)</a:t>
            </a:r>
            <a:r>
              <a:rPr lang="en-US" sz="1800">
                <a:latin typeface="Arial" pitchFamily="34" charset="0"/>
                <a:cs typeface="Arial" pitchFamily="34" charset="0"/>
              </a:rPr>
              <a:t> </a:t>
            </a:r>
            <a:endParaRPr lang="fr-FR" sz="1800">
              <a:latin typeface="Arial" pitchFamily="34" charset="0"/>
              <a:cs typeface="Arial" pitchFamily="34" charset="0"/>
            </a:endParaRPr>
          </a:p>
        </p:txBody>
      </p:sp>
      <p:sp>
        <p:nvSpPr>
          <p:cNvPr id="233477" name="Text Box 5"/>
          <p:cNvSpPr txBox="1">
            <a:spLocks noChangeArrowheads="1"/>
          </p:cNvSpPr>
          <p:nvPr/>
        </p:nvSpPr>
        <p:spPr bwMode="auto">
          <a:xfrm>
            <a:off x="539750" y="1484313"/>
            <a:ext cx="44640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Déformation des images</a:t>
            </a:r>
          </a:p>
        </p:txBody>
      </p:sp>
      <p:pic>
        <p:nvPicPr>
          <p:cNvPr id="233478" name="Picture 6"/>
          <p:cNvPicPr>
            <a:picLocks noChangeAspect="1" noChangeArrowheads="1"/>
          </p:cNvPicPr>
          <p:nvPr/>
        </p:nvPicPr>
        <p:blipFill>
          <a:blip r:embed="rId3" cstate="print"/>
          <a:srcRect/>
          <a:stretch>
            <a:fillRect/>
          </a:stretch>
        </p:blipFill>
        <p:spPr bwMode="auto">
          <a:xfrm>
            <a:off x="7794625" y="3316288"/>
            <a:ext cx="1025525"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43716" name="Rectangle 4"/>
          <p:cNvSpPr>
            <a:spLocks noGrp="1" noRot="1" noChangeArrowheads="1"/>
          </p:cNvSpPr>
          <p:nvPr>
            <p:ph type="body" idx="1"/>
          </p:nvPr>
        </p:nvSpPr>
        <p:spPr>
          <a:xfrm>
            <a:off x="539750" y="2060575"/>
            <a:ext cx="8135938" cy="3816350"/>
          </a:xfrm>
          <a:solidFill>
            <a:srgbClr val="C0C0C0">
              <a:alpha val="10001"/>
            </a:srgbClr>
          </a:solidFill>
        </p:spPr>
        <p:txBody>
          <a:bodyPr/>
          <a:lstStyle/>
          <a:p>
            <a:pPr marL="0" indent="0">
              <a:lnSpc>
                <a:spcPct val="90000"/>
              </a:lnSpc>
              <a:spcAft>
                <a:spcPct val="45000"/>
              </a:spcAft>
              <a:buFont typeface="Arial" charset="0"/>
              <a:buNone/>
              <a:tabLst>
                <a:tab pos="0" algn="l"/>
              </a:tabLst>
            </a:pPr>
            <a:r>
              <a:rPr lang="fr-FR" sz="1800">
                <a:latin typeface="Arial" pitchFamily="34" charset="0"/>
                <a:cs typeface="Arial" pitchFamily="34" charset="0"/>
              </a:rPr>
              <a:t>Corriger géométriquement une image revient toujours à déterminer un </a:t>
            </a:r>
            <a:r>
              <a:rPr lang="fr-FR" sz="1800">
                <a:solidFill>
                  <a:srgbClr val="FFCC66"/>
                </a:solidFill>
                <a:latin typeface="Arial" pitchFamily="34" charset="0"/>
                <a:cs typeface="Arial" pitchFamily="34" charset="0"/>
              </a:rPr>
              <a:t>modèle de déformation</a:t>
            </a:r>
            <a:r>
              <a:rPr lang="fr-FR" sz="1800">
                <a:latin typeface="Arial" pitchFamily="34" charset="0"/>
                <a:cs typeface="Arial" pitchFamily="34" charset="0"/>
              </a:rPr>
              <a:t> entre les coordonnées dans l’image brute et les coordonnées dans le système de référence utilisé pour l’image à créer. </a:t>
            </a:r>
          </a:p>
          <a:p>
            <a:pPr marL="0" indent="0">
              <a:lnSpc>
                <a:spcPct val="90000"/>
              </a:lnSpc>
              <a:spcAft>
                <a:spcPct val="45000"/>
              </a:spcAft>
              <a:buFont typeface="Arial" charset="0"/>
              <a:buNone/>
              <a:tabLst>
                <a:tab pos="0" algn="l"/>
              </a:tabLst>
            </a:pPr>
            <a:r>
              <a:rPr lang="fr-FR" sz="1800">
                <a:latin typeface="Arial" pitchFamily="34" charset="0"/>
                <a:cs typeface="Arial" pitchFamily="34" charset="0"/>
              </a:rPr>
              <a:t>Trois cas peuvent se présenter :</a:t>
            </a:r>
          </a:p>
          <a:p>
            <a:pPr marL="0" indent="0">
              <a:lnSpc>
                <a:spcPct val="90000"/>
              </a:lnSpc>
              <a:spcAft>
                <a:spcPct val="45000"/>
              </a:spcAft>
              <a:buClr>
                <a:srgbClr val="FFCC66"/>
              </a:buClr>
              <a:buSzPct val="70000"/>
              <a:tabLst>
                <a:tab pos="0" algn="l"/>
              </a:tabLst>
            </a:pPr>
            <a:r>
              <a:rPr lang="fr-FR" sz="1800">
                <a:solidFill>
                  <a:srgbClr val="FFCC66"/>
                </a:solidFill>
                <a:latin typeface="Arial" pitchFamily="34" charset="0"/>
                <a:cs typeface="Arial" pitchFamily="34" charset="0"/>
              </a:rPr>
              <a:t> On connaît le modèle de déformation</a:t>
            </a:r>
            <a:r>
              <a:rPr lang="fr-FR" sz="1800">
                <a:latin typeface="Arial" pitchFamily="34" charset="0"/>
                <a:cs typeface="Arial" pitchFamily="34" charset="0"/>
              </a:rPr>
              <a:t> avec une grande précision. Dans ce cas, il suffit de modéliser le redressement en prenant en compte les déformations connues ;</a:t>
            </a:r>
          </a:p>
          <a:p>
            <a:pPr marL="0" indent="0">
              <a:lnSpc>
                <a:spcPct val="90000"/>
              </a:lnSpc>
              <a:spcAft>
                <a:spcPct val="45000"/>
              </a:spcAft>
              <a:buClr>
                <a:srgbClr val="FFCC66"/>
              </a:buClr>
              <a:buSzPct val="70000"/>
              <a:tabLst>
                <a:tab pos="0" algn="l"/>
              </a:tabLst>
            </a:pPr>
            <a:r>
              <a:rPr lang="fr-FR" sz="1800">
                <a:solidFill>
                  <a:srgbClr val="FFCC66"/>
                </a:solidFill>
                <a:latin typeface="Arial" pitchFamily="34" charset="0"/>
                <a:cs typeface="Arial" pitchFamily="34" charset="0"/>
              </a:rPr>
              <a:t> On ne connaît pas les modèles de déformation</a:t>
            </a:r>
            <a:r>
              <a:rPr lang="fr-FR" sz="1800">
                <a:latin typeface="Arial" pitchFamily="34" charset="0"/>
                <a:cs typeface="Arial" pitchFamily="34" charset="0"/>
              </a:rPr>
              <a:t>. On modélise alors arbitrairement ces déformations avec une fonction donnée, en général polynomiale. On calcule les coefficients du modèle à l’aide de points d’appui, points dont on connaît les coordonnées dans les deux repères (image et système de référence de la relation à créer) ;</a:t>
            </a:r>
          </a:p>
        </p:txBody>
      </p:sp>
      <p:sp>
        <p:nvSpPr>
          <p:cNvPr id="243717" name="Text Box 5"/>
          <p:cNvSpPr txBox="1">
            <a:spLocks noChangeArrowheads="1"/>
          </p:cNvSpPr>
          <p:nvPr/>
        </p:nvSpPr>
        <p:spPr bwMode="auto">
          <a:xfrm>
            <a:off x="539750" y="1484313"/>
            <a:ext cx="42481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Correction d’une image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0" y="476250"/>
            <a:ext cx="9144000" cy="792163"/>
          </a:xfrm>
        </p:spPr>
        <p:txBody>
          <a:bodyPr/>
          <a:lstStyle/>
          <a:p>
            <a:r>
              <a:rPr lang="fr-FR" sz="3200">
                <a:solidFill>
                  <a:schemeClr val="tx1"/>
                </a:solidFill>
                <a:latin typeface="Arial" pitchFamily="34" charset="0"/>
                <a:cs typeface="Arial" pitchFamily="34" charset="0"/>
              </a:rPr>
              <a:t>Le géoréférencement</a:t>
            </a:r>
            <a:endParaRPr lang="fr-FR" sz="3200" i="1">
              <a:solidFill>
                <a:schemeClr val="tx1"/>
              </a:solidFill>
              <a:latin typeface="Arial" pitchFamily="34" charset="0"/>
              <a:cs typeface="Arial" pitchFamily="34" charset="0"/>
            </a:endParaRPr>
          </a:p>
        </p:txBody>
      </p:sp>
      <p:sp>
        <p:nvSpPr>
          <p:cNvPr id="245764" name="Rectangle 4"/>
          <p:cNvSpPr>
            <a:spLocks noGrp="1" noRot="1" noChangeArrowheads="1"/>
          </p:cNvSpPr>
          <p:nvPr>
            <p:ph type="body" idx="1"/>
          </p:nvPr>
        </p:nvSpPr>
        <p:spPr>
          <a:xfrm>
            <a:off x="611188" y="2132013"/>
            <a:ext cx="8135937" cy="1584325"/>
          </a:xfrm>
          <a:solidFill>
            <a:srgbClr val="C0C0C0">
              <a:alpha val="10001"/>
            </a:srgbClr>
          </a:solidFill>
        </p:spPr>
        <p:txBody>
          <a:bodyPr/>
          <a:lstStyle/>
          <a:p>
            <a:pPr marL="0" indent="0">
              <a:lnSpc>
                <a:spcPct val="90000"/>
              </a:lnSpc>
              <a:spcAft>
                <a:spcPct val="45000"/>
              </a:spcAft>
              <a:buClr>
                <a:srgbClr val="FFCC66"/>
              </a:buClr>
              <a:buSzPct val="70000"/>
              <a:tabLst>
                <a:tab pos="0" algn="l"/>
              </a:tabLst>
            </a:pPr>
            <a:r>
              <a:rPr lang="fr-FR" sz="1800">
                <a:solidFill>
                  <a:srgbClr val="FFCC66"/>
                </a:solidFill>
                <a:latin typeface="Arial" pitchFamily="34" charset="0"/>
                <a:cs typeface="Arial" pitchFamily="34" charset="0"/>
              </a:rPr>
              <a:t> On connaît le modèle de déformation, mais avec une précision insuffisante.</a:t>
            </a:r>
            <a:r>
              <a:rPr lang="fr-FR" sz="1800">
                <a:latin typeface="Arial" pitchFamily="34" charset="0"/>
                <a:cs typeface="Arial" pitchFamily="34" charset="0"/>
              </a:rPr>
              <a:t> On ajuste alors le modèle à l’aide de points d’appui. Le nombre de points d’appui nécessaires dépend du modèle.</a:t>
            </a:r>
          </a:p>
          <a:p>
            <a:pPr marL="0" indent="0">
              <a:lnSpc>
                <a:spcPct val="80000"/>
              </a:lnSpc>
              <a:spcAft>
                <a:spcPct val="20000"/>
              </a:spcAft>
              <a:buFont typeface="Arial" charset="0"/>
              <a:buNone/>
              <a:tabLst>
                <a:tab pos="0" algn="l"/>
              </a:tabLst>
            </a:pPr>
            <a:r>
              <a:rPr lang="fr-FR" sz="1800">
                <a:latin typeface="Arial" pitchFamily="34" charset="0"/>
                <a:cs typeface="Arial" pitchFamily="34" charset="0"/>
              </a:rPr>
              <a:t>La prise de points d’appui, ou amers, permet de calculer les paramètres du modèle de déformation.</a:t>
            </a:r>
          </a:p>
        </p:txBody>
      </p:sp>
      <p:pic>
        <p:nvPicPr>
          <p:cNvPr id="245765" name="Picture 5" descr="savamer1"/>
          <p:cNvPicPr>
            <a:picLocks noChangeAspect="1" noChangeArrowheads="1"/>
          </p:cNvPicPr>
          <p:nvPr/>
        </p:nvPicPr>
        <p:blipFill>
          <a:blip r:embed="rId3" cstate="print"/>
          <a:srcRect/>
          <a:stretch>
            <a:fillRect/>
          </a:stretch>
        </p:blipFill>
        <p:spPr bwMode="auto">
          <a:xfrm>
            <a:off x="3276600" y="4076700"/>
            <a:ext cx="2952750" cy="2359025"/>
          </a:xfrm>
          <a:prstGeom prst="rect">
            <a:avLst/>
          </a:prstGeom>
          <a:noFill/>
          <a:ln w="9525">
            <a:noFill/>
            <a:miter lim="800000"/>
            <a:headEnd/>
            <a:tailEnd/>
          </a:ln>
        </p:spPr>
      </p:pic>
      <p:sp>
        <p:nvSpPr>
          <p:cNvPr id="245766" name="Text Box 6"/>
          <p:cNvSpPr txBox="1">
            <a:spLocks noChangeArrowheads="1"/>
          </p:cNvSpPr>
          <p:nvPr/>
        </p:nvSpPr>
        <p:spPr bwMode="auto">
          <a:xfrm>
            <a:off x="539750" y="1484313"/>
            <a:ext cx="4248150" cy="427037"/>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latin typeface="Arial" pitchFamily="34" charset="0"/>
                <a:cs typeface="Arial" pitchFamily="34" charset="0"/>
              </a:rPr>
              <a:t>Correction d’une image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2354</TotalTime>
  <Words>1159</Words>
  <Application>Microsoft Office PowerPoint</Application>
  <PresentationFormat>Affichage à l'écran (4:3)</PresentationFormat>
  <Paragraphs>152</Paragraphs>
  <Slides>21</Slides>
  <Notes>18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9" baseType="lpstr">
      <vt:lpstr>Times New Roman</vt:lpstr>
      <vt:lpstr>Tahoma</vt:lpstr>
      <vt:lpstr>Arial</vt:lpstr>
      <vt:lpstr>Wingdings</vt:lpstr>
      <vt:lpstr>Verdana</vt:lpstr>
      <vt:lpstr>宋体</vt:lpstr>
      <vt:lpstr>Compass</vt:lpstr>
      <vt:lpstr>Dessin Microsoft Draw 98</vt:lpstr>
      <vt:lpstr>Diapositive 1</vt:lpstr>
      <vt:lpstr>Diapositive 2</vt:lpstr>
      <vt:lpstr>Diapositive 3</vt:lpstr>
      <vt:lpstr>Diapositive 4</vt:lpstr>
      <vt:lpstr>Le géoréférencement</vt:lpstr>
      <vt:lpstr>Le géoréférencement</vt:lpstr>
      <vt:lpstr>Le géoréférencement</vt:lpstr>
      <vt:lpstr>Le géoréférencement</vt:lpstr>
      <vt:lpstr>Le géoréférencement</vt:lpstr>
      <vt:lpstr>Le géoréférencement</vt:lpstr>
      <vt:lpstr>Le géoréférencement</vt:lpstr>
      <vt:lpstr>Le géoréférencement</vt:lpstr>
      <vt:lpstr>Le géoréférencement</vt:lpstr>
      <vt:lpstr>Le géoréférencement</vt:lpstr>
      <vt:lpstr>Diapositive 15</vt:lpstr>
      <vt:lpstr>Le géoréferencement dans Savamer</vt:lpstr>
      <vt:lpstr>Le géoréferencement dans Savamer</vt:lpstr>
      <vt:lpstr>Le géoréferencement dans Savamer</vt:lpstr>
      <vt:lpstr>Le géoréférencement</vt:lpstr>
      <vt:lpstr>Le géoréférencement</vt:lpstr>
      <vt:lpstr>Diapositive 21</vt:lpstr>
    </vt:vector>
  </TitlesOfParts>
  <Company>Orstom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purpose of GIS</dc:title>
  <dc:creator>Marc Souris</dc:creator>
  <cp:lastModifiedBy>Marc</cp:lastModifiedBy>
  <cp:revision>184</cp:revision>
  <dcterms:created xsi:type="dcterms:W3CDTF">2000-11-14T23:19:48Z</dcterms:created>
  <dcterms:modified xsi:type="dcterms:W3CDTF">2011-11-28T14:42:17Z</dcterms:modified>
</cp:coreProperties>
</file>