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9"/>
  </p:notesMasterIdLst>
  <p:sldIdLst>
    <p:sldId id="379" r:id="rId2"/>
    <p:sldId id="317" r:id="rId3"/>
    <p:sldId id="381" r:id="rId4"/>
    <p:sldId id="340" r:id="rId5"/>
    <p:sldId id="375" r:id="rId6"/>
    <p:sldId id="382" r:id="rId7"/>
    <p:sldId id="373" r:id="rId8"/>
    <p:sldId id="388" r:id="rId9"/>
    <p:sldId id="376" r:id="rId10"/>
    <p:sldId id="385" r:id="rId11"/>
    <p:sldId id="386" r:id="rId12"/>
    <p:sldId id="377" r:id="rId13"/>
    <p:sldId id="378" r:id="rId14"/>
    <p:sldId id="383" r:id="rId15"/>
    <p:sldId id="384" r:id="rId16"/>
    <p:sldId id="387" r:id="rId17"/>
    <p:sldId id="380" r:id="rId1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191D"/>
    <a:srgbClr val="FFCC66"/>
    <a:srgbClr val="0000CC"/>
    <a:srgbClr val="3333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5" autoAdjust="0"/>
    <p:restoredTop sz="94626" autoAdjust="0"/>
  </p:normalViewPr>
  <p:slideViewPr>
    <p:cSldViewPr>
      <p:cViewPr varScale="1">
        <p:scale>
          <a:sx n="66" d="100"/>
          <a:sy n="66" d="100"/>
        </p:scale>
        <p:origin x="-120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138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8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6AF110DC-5D8B-470A-BEE3-FFFD51D643AB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F8C592-4507-4175-A75C-FA34286B1450}" type="slidenum">
              <a:rPr lang="fr-FR"/>
              <a:pPr/>
              <a:t>1</a:t>
            </a:fld>
            <a:endParaRPr lang="fr-FR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5A1801-516F-4F33-86C5-E58D3903805A}" type="slidenum">
              <a:rPr lang="fr-FR"/>
              <a:pPr/>
              <a:t>12</a:t>
            </a:fld>
            <a:endParaRPr lang="fr-FR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BF2D4-197C-4629-941A-9A0757FAA1A0}" type="slidenum">
              <a:rPr lang="fr-FR"/>
              <a:pPr/>
              <a:t>13</a:t>
            </a:fld>
            <a:endParaRPr lang="fr-FR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27AF61-7758-48FE-934D-130B274BB8EF}" type="slidenum">
              <a:rPr lang="fr-FR"/>
              <a:pPr/>
              <a:t>15</a:t>
            </a:fld>
            <a:endParaRPr lang="fr-FR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5C2C58-300E-499A-B655-4DEDE50B191E}" type="slidenum">
              <a:rPr lang="fr-FR"/>
              <a:pPr/>
              <a:t>17</a:t>
            </a:fld>
            <a:endParaRPr lang="fr-FR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2251E6-83F7-42BA-A639-BA2B2960ED6D}" type="slidenum">
              <a:rPr lang="fr-FR"/>
              <a:pPr/>
              <a:t>2</a:t>
            </a:fld>
            <a:endParaRPr lang="fr-FR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5B9B94-90B4-4291-A4EA-28883995B3FA}" type="slidenum">
              <a:rPr lang="fr-FR"/>
              <a:pPr/>
              <a:t>4</a:t>
            </a:fld>
            <a:endParaRPr lang="fr-FR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F0D494-40C9-44FD-8540-FFA0A143485E}" type="slidenum">
              <a:rPr lang="fr-FR"/>
              <a:pPr/>
              <a:t>5</a:t>
            </a:fld>
            <a:endParaRPr lang="fr-FR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9E2031-7D35-4F20-AE51-4926F6AC66DB}" type="slidenum">
              <a:rPr lang="fr-FR"/>
              <a:pPr/>
              <a:t>7</a:t>
            </a:fld>
            <a:endParaRPr lang="fr-FR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B564D5-5CD4-4747-BC58-F97E9BF1A955}" type="slidenum">
              <a:rPr lang="fr-FR"/>
              <a:pPr/>
              <a:t>8</a:t>
            </a:fld>
            <a:endParaRPr lang="fr-FR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167324-4B94-477B-ACDB-6D561735D25E}" type="slidenum">
              <a:rPr lang="fr-FR"/>
              <a:pPr/>
              <a:t>9</a:t>
            </a:fld>
            <a:endParaRPr lang="fr-FR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2E424D-07BD-4509-A236-7FE08B47EAA1}" type="slidenum">
              <a:rPr lang="fr-FR"/>
              <a:pPr/>
              <a:t>10</a:t>
            </a:fld>
            <a:endParaRPr lang="fr-FR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C8E6D1-2AE8-41C7-AC4D-6A35B74F26F3}" type="slidenum">
              <a:rPr lang="fr-FR"/>
              <a:pPr/>
              <a:t>11</a:t>
            </a:fld>
            <a:endParaRPr lang="fr-FR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03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7203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72036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37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38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39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40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41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42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43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44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45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46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47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48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2049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72050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51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52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53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54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55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56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57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58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59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60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61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62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63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64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65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66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67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68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69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70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71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72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73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74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75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76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77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78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79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80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81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82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83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84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85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86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87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88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89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90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91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92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93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94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95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96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97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98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099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00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01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02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03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04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05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06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07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08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09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10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11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12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13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14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15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16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17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18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19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20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21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22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23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24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25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26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27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28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29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30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31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32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33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34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35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36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37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38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39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40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41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42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43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44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45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46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47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48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49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50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51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52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53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54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55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56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57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58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59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60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61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62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63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64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65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66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67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68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69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70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71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72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73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74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75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76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77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78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79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80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2181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82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8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8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2185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172186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fr-FR"/>
              <a:t>Click to edit Master subtitle style</a:t>
            </a:r>
          </a:p>
        </p:txBody>
      </p:sp>
      <p:sp>
        <p:nvSpPr>
          <p:cNvPr id="172187" name="Rectangle 155"/>
          <p:cNvSpPr>
            <a:spLocks noGrp="1" noChangeArrowheads="1"/>
          </p:cNvSpPr>
          <p:nvPr>
            <p:ph type="dt" sz="quarter" idx="2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2188" name="Rectangle 15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2189" name="Rectangle 15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A6AD313-5470-4FA6-B09D-1D343F6784E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81947-4E2D-4A90-8A91-DAB0F5683C3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803E9-2B64-4F60-889E-55D24E83F81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115E324D-32A1-45B9-898F-B76EB818A9E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/>
            </a:lvl1pPr>
          </a:lstStyle>
          <a:p>
            <a:fld id="{EF95E18B-AD94-42C6-B239-2FE920A9099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30036-BBCB-4CAA-B1DC-7DDEE415B1E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D1251-ADB5-451D-AD7C-039CD6B35F8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856BD-26CA-4B54-97E0-B15D50D9FAA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8E795-EFC9-4801-8882-59FE2B55587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7AA9E-E0A9-49E8-9451-3208E2030DA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3925B-F9B4-4A9A-A2ED-71CBA7BBB56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7DDFD-5042-4886-8FBC-9AEE61C02F7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6BEA5-5B65-4E5B-8CAA-F96F26A427F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10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71011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7101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1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1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1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1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1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1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1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2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1025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7102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2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2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2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3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3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3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3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3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3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3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3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3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3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4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4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4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4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4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4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4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4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4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4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5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6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6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6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6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6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6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6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6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6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6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7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7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7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7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7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7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7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7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7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7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8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9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9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9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9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9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9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9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9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9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09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0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0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0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0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0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0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0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0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0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0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1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1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1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1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1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1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1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1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1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1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2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2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2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2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2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2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2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2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2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2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3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4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4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4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4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4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4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4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4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4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4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5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5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5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5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5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5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5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115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5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5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6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1161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title style</a:t>
            </a:r>
          </a:p>
        </p:txBody>
      </p:sp>
      <p:sp>
        <p:nvSpPr>
          <p:cNvPr id="171162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171163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171164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85F40FF0-B1A3-48DB-A2D1-2900CD9477E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171165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539750" y="3716338"/>
            <a:ext cx="24479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fr-FR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Marc SOURIS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fr-FR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Florent DEMORAES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fr-FR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Tania SERRANO</a:t>
            </a:r>
            <a:endParaRPr lang="fr-FR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5116" name="Rectangle 12"/>
          <p:cNvSpPr>
            <a:spLocks noChangeArrowheads="1"/>
          </p:cNvSpPr>
          <p:nvPr/>
        </p:nvSpPr>
        <p:spPr bwMode="auto">
          <a:xfrm>
            <a:off x="0" y="5805488"/>
            <a:ext cx="9144000" cy="214312"/>
          </a:xfrm>
          <a:prstGeom prst="rect">
            <a:avLst/>
          </a:prstGeom>
          <a:solidFill>
            <a:srgbClr val="C0C0C0">
              <a:alpha val="14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5119" name="Rectangle 15"/>
          <p:cNvSpPr>
            <a:spLocks noChangeArrowheads="1"/>
          </p:cNvSpPr>
          <p:nvPr/>
        </p:nvSpPr>
        <p:spPr bwMode="auto">
          <a:xfrm>
            <a:off x="755650" y="476250"/>
            <a:ext cx="77724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1"/>
          <a:lstStyle/>
          <a:p>
            <a:pPr algn="ctr"/>
            <a:r>
              <a:rPr lang="fr-FR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Module </a:t>
            </a:r>
            <a:r>
              <a:rPr lang="fr-FR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SIG-Santé</a:t>
            </a:r>
            <a:endParaRPr lang="fr-FR" sz="4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5120" name="Text Box 16"/>
          <p:cNvSpPr txBox="1">
            <a:spLocks noChangeArrowheads="1"/>
          </p:cNvSpPr>
          <p:nvPr/>
        </p:nvSpPr>
        <p:spPr bwMode="auto">
          <a:xfrm>
            <a:off x="467544" y="1811338"/>
            <a:ext cx="792080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4. Administration </a:t>
            </a:r>
            <a:r>
              <a:rPr lang="fr-FR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de bases de données spatiales avec </a:t>
            </a:r>
            <a:r>
              <a:rPr lang="fr-FR" sz="2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SavGIS</a:t>
            </a:r>
          </a:p>
        </p:txBody>
      </p:sp>
      <p:grpSp>
        <p:nvGrpSpPr>
          <p:cNvPr id="27" name="Groupe 26"/>
          <p:cNvGrpSpPr/>
          <p:nvPr/>
        </p:nvGrpSpPr>
        <p:grpSpPr>
          <a:xfrm>
            <a:off x="4211638" y="3398838"/>
            <a:ext cx="4175125" cy="1830387"/>
            <a:chOff x="4211638" y="3398838"/>
            <a:chExt cx="4175125" cy="1830387"/>
          </a:xfrm>
        </p:grpSpPr>
        <p:grpSp>
          <p:nvGrpSpPr>
            <p:cNvPr id="175139" name="Group 35"/>
            <p:cNvGrpSpPr>
              <a:grpSpLocks/>
            </p:cNvGrpSpPr>
            <p:nvPr/>
          </p:nvGrpSpPr>
          <p:grpSpPr bwMode="auto">
            <a:xfrm>
              <a:off x="4787900" y="3573463"/>
              <a:ext cx="1584325" cy="1497012"/>
              <a:chOff x="3016" y="2251"/>
              <a:chExt cx="998" cy="943"/>
            </a:xfrm>
          </p:grpSpPr>
          <p:sp>
            <p:nvSpPr>
              <p:cNvPr id="175122" name="Line 18"/>
              <p:cNvSpPr>
                <a:spLocks noChangeShapeType="1"/>
              </p:cNvSpPr>
              <p:nvPr/>
            </p:nvSpPr>
            <p:spPr bwMode="auto">
              <a:xfrm flipH="1">
                <a:off x="3198" y="2251"/>
                <a:ext cx="0" cy="937"/>
              </a:xfrm>
              <a:prstGeom prst="line">
                <a:avLst/>
              </a:prstGeom>
              <a:noFill/>
              <a:ln w="9525">
                <a:solidFill>
                  <a:srgbClr val="FFCC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75123" name="AutoShape 19"/>
              <p:cNvCxnSpPr>
                <a:cxnSpLocks noChangeShapeType="1"/>
              </p:cNvCxnSpPr>
              <p:nvPr/>
            </p:nvCxnSpPr>
            <p:spPr bwMode="auto">
              <a:xfrm>
                <a:off x="3100" y="2251"/>
                <a:ext cx="98" cy="0"/>
              </a:xfrm>
              <a:prstGeom prst="straightConnector1">
                <a:avLst/>
              </a:prstGeom>
              <a:noFill/>
              <a:ln w="9525">
                <a:solidFill>
                  <a:srgbClr val="FFCC66"/>
                </a:solidFill>
                <a:round/>
                <a:headEnd type="stealth" w="med" len="med"/>
                <a:tailEnd/>
              </a:ln>
            </p:spPr>
          </p:cxnSp>
          <p:cxnSp>
            <p:nvCxnSpPr>
              <p:cNvPr id="175124" name="AutoShape 20"/>
              <p:cNvCxnSpPr>
                <a:cxnSpLocks noChangeShapeType="1"/>
              </p:cNvCxnSpPr>
              <p:nvPr/>
            </p:nvCxnSpPr>
            <p:spPr bwMode="auto">
              <a:xfrm>
                <a:off x="3016" y="2750"/>
                <a:ext cx="998" cy="0"/>
              </a:xfrm>
              <a:prstGeom prst="straightConnector1">
                <a:avLst/>
              </a:prstGeom>
              <a:noFill/>
              <a:ln w="9525">
                <a:solidFill>
                  <a:srgbClr val="FFCC66"/>
                </a:solidFill>
                <a:round/>
                <a:headEnd type="stealth" w="med" len="med"/>
                <a:tailEnd/>
              </a:ln>
            </p:spPr>
          </p:cxnSp>
          <p:cxnSp>
            <p:nvCxnSpPr>
              <p:cNvPr id="175125" name="AutoShape 21"/>
              <p:cNvCxnSpPr>
                <a:cxnSpLocks noChangeShapeType="1"/>
                <a:endCxn id="175122" idx="1"/>
              </p:cNvCxnSpPr>
              <p:nvPr/>
            </p:nvCxnSpPr>
            <p:spPr bwMode="auto">
              <a:xfrm flipV="1">
                <a:off x="3100" y="3188"/>
                <a:ext cx="98" cy="6"/>
              </a:xfrm>
              <a:prstGeom prst="straightConnector1">
                <a:avLst/>
              </a:prstGeom>
              <a:noFill/>
              <a:ln w="9525">
                <a:solidFill>
                  <a:srgbClr val="FFCC66"/>
                </a:solidFill>
                <a:round/>
                <a:headEnd type="stealth" w="med" len="med"/>
                <a:tailEnd/>
              </a:ln>
            </p:spPr>
          </p:cxnSp>
        </p:grpSp>
        <p:sp>
          <p:nvSpPr>
            <p:cNvPr id="175126" name="AutoShape 22"/>
            <p:cNvSpPr>
              <a:spLocks noChangeArrowheads="1"/>
            </p:cNvSpPr>
            <p:nvPr/>
          </p:nvSpPr>
          <p:spPr bwMode="auto">
            <a:xfrm>
              <a:off x="6405563" y="4005263"/>
              <a:ext cx="758825" cy="777875"/>
            </a:xfrm>
            <a:prstGeom prst="flowChartMagneticDisk">
              <a:avLst/>
            </a:prstGeom>
            <a:solidFill>
              <a:srgbClr val="FFCC66"/>
            </a:solidFill>
            <a:ln w="3175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75129" name="Picture 25" descr="ordinateu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7988" y="3398838"/>
              <a:ext cx="542925" cy="55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130" name="Picture 26" descr="ordinateu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7988" y="4029075"/>
              <a:ext cx="542925" cy="55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5131" name="Picture 27" descr="ordinateu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1638" y="4673600"/>
              <a:ext cx="542925" cy="555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5143" name="Group 39"/>
            <p:cNvGrpSpPr>
              <a:grpSpLocks/>
            </p:cNvGrpSpPr>
            <p:nvPr/>
          </p:nvGrpSpPr>
          <p:grpSpPr bwMode="auto">
            <a:xfrm>
              <a:off x="7235825" y="4005263"/>
              <a:ext cx="1150938" cy="1108075"/>
              <a:chOff x="4558" y="2523"/>
              <a:chExt cx="725" cy="698"/>
            </a:xfrm>
          </p:grpSpPr>
          <p:grpSp>
            <p:nvGrpSpPr>
              <p:cNvPr id="175138" name="Group 34"/>
              <p:cNvGrpSpPr>
                <a:grpSpLocks/>
              </p:cNvGrpSpPr>
              <p:nvPr/>
            </p:nvGrpSpPr>
            <p:grpSpPr bwMode="auto">
              <a:xfrm>
                <a:off x="4558" y="2523"/>
                <a:ext cx="725" cy="698"/>
                <a:chOff x="4740" y="2523"/>
                <a:chExt cx="725" cy="698"/>
              </a:xfrm>
            </p:grpSpPr>
            <p:pic>
              <p:nvPicPr>
                <p:cNvPr id="175135" name="Picture 31" descr="mul,fr,500,010,003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4785" y="2523"/>
                  <a:ext cx="499" cy="499"/>
                </a:xfrm>
                <a:prstGeom prst="rect">
                  <a:avLst/>
                </a:prstGeom>
                <a:noFill/>
              </p:spPr>
            </p:pic>
            <p:sp>
              <p:nvSpPr>
                <p:cNvPr id="17513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4740" y="3067"/>
                  <a:ext cx="725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fr-FR" sz="1000">
                      <a:latin typeface="Arial" pitchFamily="34" charset="0"/>
                      <a:cs typeface="Arial" pitchFamily="34" charset="0"/>
                    </a:rPr>
                    <a:t>Administrateur</a:t>
                  </a:r>
                </a:p>
              </p:txBody>
            </p:sp>
          </p:grpSp>
          <p:sp>
            <p:nvSpPr>
              <p:cNvPr id="175141" name="Text Box 37"/>
              <p:cNvSpPr txBox="1">
                <a:spLocks noChangeArrowheads="1"/>
              </p:cNvSpPr>
              <p:nvPr/>
            </p:nvSpPr>
            <p:spPr bwMode="auto">
              <a:xfrm>
                <a:off x="4604" y="2948"/>
                <a:ext cx="499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18000" tIns="0" rIns="18000" bIns="1080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FR" sz="700">
                    <a:solidFill>
                      <a:srgbClr val="19191D"/>
                    </a:solidFill>
                    <a:latin typeface="Arial" pitchFamily="34" charset="0"/>
                    <a:cs typeface="Arial" pitchFamily="34" charset="0"/>
                  </a:rPr>
                  <a:t>www.awt.be</a:t>
                </a:r>
              </a:p>
            </p:txBody>
          </p:sp>
        </p:grpSp>
      </p:grp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215504" y="6165304"/>
            <a:ext cx="464452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5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Paris </a:t>
            </a:r>
            <a:r>
              <a:rPr lang="fr-FR" sz="15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Ouest Nanterre-La </a:t>
            </a:r>
            <a:r>
              <a:rPr lang="fr-FR" sz="15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Défense</a:t>
            </a:r>
            <a:br>
              <a:rPr lang="fr-FR" sz="15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fr-FR" sz="15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Institut de Recherche pour le Développement</a:t>
            </a:r>
            <a:endParaRPr lang="fr-FR" sz="150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5436096" y="6165304"/>
            <a:ext cx="3600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5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Master de Géographie de la Santé, 2011-2012</a:t>
            </a:r>
            <a:endParaRPr lang="fr-FR" sz="150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23850" y="1989138"/>
            <a:ext cx="3927475" cy="792162"/>
          </a:xfrm>
          <a:solidFill>
            <a:srgbClr val="C0C0C0">
              <a:alpha val="10001"/>
            </a:srgbClr>
          </a:solidFill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fr-FR" sz="2000">
                <a:latin typeface="Arial" pitchFamily="34" charset="0"/>
                <a:cs typeface="Arial" pitchFamily="34" charset="0"/>
              </a:rPr>
              <a:t>Menu </a:t>
            </a:r>
            <a:r>
              <a:rPr lang="fr-FR" sz="2000" i="1">
                <a:latin typeface="Arial" pitchFamily="34" charset="0"/>
                <a:cs typeface="Arial" pitchFamily="34" charset="0"/>
              </a:rPr>
              <a:t>Schéma </a:t>
            </a:r>
            <a:r>
              <a:rPr lang="fr-FR" sz="2000" i="1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i="1">
                <a:latin typeface="Arial" pitchFamily="34" charset="0"/>
                <a:cs typeface="Arial" pitchFamily="34" charset="0"/>
              </a:rPr>
              <a:t>  Relations</a:t>
            </a:r>
          </a:p>
          <a:p>
            <a:pPr marL="0" indent="0">
              <a:buFont typeface="Arial" charset="0"/>
              <a:buNone/>
            </a:pPr>
            <a:r>
              <a:rPr lang="fr-FR" sz="1800">
                <a:latin typeface="Arial" pitchFamily="34" charset="0"/>
                <a:cs typeface="Arial" pitchFamily="34" charset="0"/>
              </a:rPr>
              <a:t>Type de relations :</a:t>
            </a:r>
          </a:p>
        </p:txBody>
      </p:sp>
      <p:pic>
        <p:nvPicPr>
          <p:cNvPr id="1853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293938"/>
            <a:ext cx="3240088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5352" name="Rectangle 8"/>
          <p:cNvSpPr>
            <a:spLocks noRot="1" noChangeArrowheads="1"/>
          </p:cNvSpPr>
          <p:nvPr/>
        </p:nvSpPr>
        <p:spPr bwMode="auto">
          <a:xfrm>
            <a:off x="0" y="26035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Administration de la base de données</a:t>
            </a:r>
            <a:endParaRPr lang="fr-FR" sz="3200" i="1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5353" name="Text Box 9"/>
          <p:cNvSpPr txBox="1">
            <a:spLocks noChangeArrowheads="1"/>
          </p:cNvSpPr>
          <p:nvPr/>
        </p:nvSpPr>
        <p:spPr bwMode="auto">
          <a:xfrm>
            <a:off x="250825" y="1341438"/>
            <a:ext cx="84248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2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Définition du schéma (structure) des relations et des attributs</a:t>
            </a:r>
          </a:p>
        </p:txBody>
      </p:sp>
      <p:pic>
        <p:nvPicPr>
          <p:cNvPr id="185349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24525" y="4149725"/>
            <a:ext cx="3276600" cy="2582863"/>
          </a:xfrm>
          <a:noFill/>
          <a:ln/>
        </p:spPr>
      </p:pic>
      <p:grpSp>
        <p:nvGrpSpPr>
          <p:cNvPr id="185377" name="Group 33"/>
          <p:cNvGrpSpPr>
            <a:grpSpLocks/>
          </p:cNvGrpSpPr>
          <p:nvPr/>
        </p:nvGrpSpPr>
        <p:grpSpPr bwMode="auto">
          <a:xfrm>
            <a:off x="468313" y="3068638"/>
            <a:ext cx="4103687" cy="1223962"/>
            <a:chOff x="295" y="1933"/>
            <a:chExt cx="2585" cy="771"/>
          </a:xfrm>
        </p:grpSpPr>
        <p:pic>
          <p:nvPicPr>
            <p:cNvPr id="185356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 t="57851" r="11111" b="21487"/>
            <a:stretch>
              <a:fillRect/>
            </a:stretch>
          </p:blipFill>
          <p:spPr bwMode="auto">
            <a:xfrm>
              <a:off x="295" y="1979"/>
              <a:ext cx="14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357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5" y="2251"/>
              <a:ext cx="156" cy="150"/>
            </a:xfrm>
            <a:prstGeom prst="rect">
              <a:avLst/>
            </a:prstGeom>
            <a:noFill/>
          </p:spPr>
        </p:pic>
        <p:pic>
          <p:nvPicPr>
            <p:cNvPr id="185358" name="Picture 1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5" y="2523"/>
              <a:ext cx="174" cy="181"/>
            </a:xfrm>
            <a:prstGeom prst="rect">
              <a:avLst/>
            </a:prstGeom>
            <a:noFill/>
          </p:spPr>
        </p:pic>
        <p:pic>
          <p:nvPicPr>
            <p:cNvPr id="185359" name="Picture 15"/>
            <p:cNvPicPr>
              <a:picLocks noChangeAspect="1" noChangeArrowheads="1"/>
            </p:cNvPicPr>
            <p:nvPr/>
          </p:nvPicPr>
          <p:blipFill>
            <a:blip r:embed="rId5" cstate="print"/>
            <a:srcRect t="78513" r="3703" b="1653"/>
            <a:stretch>
              <a:fillRect/>
            </a:stretch>
          </p:blipFill>
          <p:spPr bwMode="auto">
            <a:xfrm>
              <a:off x="1565" y="1979"/>
              <a:ext cx="15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360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 t="3305" b="78513"/>
            <a:stretch>
              <a:fillRect/>
            </a:stretch>
          </p:blipFill>
          <p:spPr bwMode="auto">
            <a:xfrm>
              <a:off x="1566" y="2251"/>
              <a:ext cx="180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5362" name="Text Box 18"/>
            <p:cNvSpPr txBox="1">
              <a:spLocks noChangeArrowheads="1"/>
            </p:cNvSpPr>
            <p:nvPr/>
          </p:nvSpPr>
          <p:spPr bwMode="auto">
            <a:xfrm>
              <a:off x="521" y="1933"/>
              <a:ext cx="6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Zone</a:t>
              </a:r>
            </a:p>
          </p:txBody>
        </p:sp>
        <p:sp>
          <p:nvSpPr>
            <p:cNvPr id="185363" name="Text Box 19"/>
            <p:cNvSpPr txBox="1">
              <a:spLocks noChangeArrowheads="1"/>
            </p:cNvSpPr>
            <p:nvPr/>
          </p:nvSpPr>
          <p:spPr bwMode="auto">
            <a:xfrm>
              <a:off x="1837" y="1933"/>
              <a:ext cx="90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Mosaïque</a:t>
              </a:r>
            </a:p>
          </p:txBody>
        </p:sp>
        <p:sp>
          <p:nvSpPr>
            <p:cNvPr id="185364" name="Text Box 20"/>
            <p:cNvSpPr txBox="1">
              <a:spLocks noChangeArrowheads="1"/>
            </p:cNvSpPr>
            <p:nvPr/>
          </p:nvSpPr>
          <p:spPr bwMode="auto">
            <a:xfrm>
              <a:off x="521" y="2205"/>
              <a:ext cx="6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Ligne</a:t>
              </a:r>
            </a:p>
          </p:txBody>
        </p:sp>
        <p:sp>
          <p:nvSpPr>
            <p:cNvPr id="185365" name="Text Box 21"/>
            <p:cNvSpPr txBox="1">
              <a:spLocks noChangeArrowheads="1"/>
            </p:cNvSpPr>
            <p:nvPr/>
          </p:nvSpPr>
          <p:spPr bwMode="auto">
            <a:xfrm>
              <a:off x="521" y="2478"/>
              <a:ext cx="6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Point</a:t>
              </a:r>
            </a:p>
          </p:txBody>
        </p:sp>
        <p:sp>
          <p:nvSpPr>
            <p:cNvPr id="185366" name="Text Box 22"/>
            <p:cNvSpPr txBox="1">
              <a:spLocks noChangeArrowheads="1"/>
            </p:cNvSpPr>
            <p:nvPr/>
          </p:nvSpPr>
          <p:spPr bwMode="auto">
            <a:xfrm>
              <a:off x="1837" y="2205"/>
              <a:ext cx="104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Non localisée</a:t>
              </a:r>
            </a:p>
          </p:txBody>
        </p:sp>
      </p:grpSp>
      <p:sp>
        <p:nvSpPr>
          <p:cNvPr id="185367" name="Rectangle 23"/>
          <p:cNvSpPr>
            <a:spLocks noRot="1" noChangeArrowheads="1"/>
          </p:cNvSpPr>
          <p:nvPr/>
        </p:nvSpPr>
        <p:spPr bwMode="auto">
          <a:xfrm>
            <a:off x="357188" y="4652963"/>
            <a:ext cx="3927475" cy="792162"/>
          </a:xfrm>
          <a:prstGeom prst="rect">
            <a:avLst/>
          </a:prstGeom>
          <a:solidFill>
            <a:srgbClr val="C0C0C0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fr-F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Menu </a:t>
            </a:r>
            <a:r>
              <a:rPr lang="fr-FR" sz="2000" i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Schéma </a:t>
            </a:r>
            <a:r>
              <a:rPr lang="fr-FR" sz="2000" i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i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Attributs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</a:pPr>
            <a:r>
              <a:rPr lang="fr-FR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Type d’attributs :</a:t>
            </a:r>
          </a:p>
        </p:txBody>
      </p:sp>
      <p:grpSp>
        <p:nvGrpSpPr>
          <p:cNvPr id="185376" name="Group 32"/>
          <p:cNvGrpSpPr>
            <a:grpSpLocks/>
          </p:cNvGrpSpPr>
          <p:nvPr/>
        </p:nvGrpSpPr>
        <p:grpSpPr bwMode="auto">
          <a:xfrm>
            <a:off x="468313" y="5589586"/>
            <a:ext cx="3816350" cy="1015999"/>
            <a:chOff x="295" y="3521"/>
            <a:chExt cx="2404" cy="640"/>
          </a:xfrm>
        </p:grpSpPr>
        <p:pic>
          <p:nvPicPr>
            <p:cNvPr id="185368" name="Picture 24"/>
            <p:cNvPicPr>
              <a:picLocks noChangeAspect="1" noChangeArrowheads="1"/>
            </p:cNvPicPr>
            <p:nvPr/>
          </p:nvPicPr>
          <p:blipFill>
            <a:blip r:embed="rId8" cstate="print"/>
            <a:srcRect b="80576"/>
            <a:stretch>
              <a:fillRect/>
            </a:stretch>
          </p:blipFill>
          <p:spPr bwMode="auto">
            <a:xfrm>
              <a:off x="295" y="3566"/>
              <a:ext cx="174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369" name="Picture 25"/>
            <p:cNvPicPr>
              <a:picLocks noChangeAspect="1" noChangeArrowheads="1"/>
            </p:cNvPicPr>
            <p:nvPr/>
          </p:nvPicPr>
          <p:blipFill>
            <a:blip r:embed="rId8" cstate="print"/>
            <a:srcRect t="38849" b="41006"/>
            <a:stretch>
              <a:fillRect/>
            </a:stretch>
          </p:blipFill>
          <p:spPr bwMode="auto">
            <a:xfrm>
              <a:off x="295" y="3838"/>
              <a:ext cx="174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370" name="Picture 26"/>
            <p:cNvPicPr>
              <a:picLocks noChangeAspect="1" noChangeArrowheads="1"/>
            </p:cNvPicPr>
            <p:nvPr/>
          </p:nvPicPr>
          <p:blipFill>
            <a:blip r:embed="rId8" cstate="print"/>
            <a:srcRect t="60431" b="20863"/>
            <a:stretch>
              <a:fillRect/>
            </a:stretch>
          </p:blipFill>
          <p:spPr bwMode="auto">
            <a:xfrm>
              <a:off x="1610" y="3566"/>
              <a:ext cx="174" cy="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5371" name="Picture 27"/>
            <p:cNvPicPr>
              <a:picLocks noChangeAspect="1" noChangeArrowheads="1"/>
            </p:cNvPicPr>
            <p:nvPr/>
          </p:nvPicPr>
          <p:blipFill>
            <a:blip r:embed="rId8" cstate="print"/>
            <a:srcRect t="80576"/>
            <a:stretch>
              <a:fillRect/>
            </a:stretch>
          </p:blipFill>
          <p:spPr bwMode="auto">
            <a:xfrm>
              <a:off x="1610" y="3858"/>
              <a:ext cx="174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5372" name="Text Box 28"/>
            <p:cNvSpPr txBox="1">
              <a:spLocks noChangeArrowheads="1"/>
            </p:cNvSpPr>
            <p:nvPr/>
          </p:nvSpPr>
          <p:spPr bwMode="auto">
            <a:xfrm>
              <a:off x="521" y="3521"/>
              <a:ext cx="6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Nominal</a:t>
              </a:r>
            </a:p>
          </p:txBody>
        </p:sp>
        <p:sp>
          <p:nvSpPr>
            <p:cNvPr id="185373" name="Text Box 29"/>
            <p:cNvSpPr txBox="1">
              <a:spLocks noChangeArrowheads="1"/>
            </p:cNvSpPr>
            <p:nvPr/>
          </p:nvSpPr>
          <p:spPr bwMode="auto">
            <a:xfrm>
              <a:off x="567" y="3793"/>
              <a:ext cx="6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Entier</a:t>
              </a:r>
            </a:p>
          </p:txBody>
        </p:sp>
        <p:sp>
          <p:nvSpPr>
            <p:cNvPr id="185374" name="Text Box 30"/>
            <p:cNvSpPr txBox="1">
              <a:spLocks noChangeArrowheads="1"/>
            </p:cNvSpPr>
            <p:nvPr/>
          </p:nvSpPr>
          <p:spPr bwMode="auto">
            <a:xfrm>
              <a:off x="1882" y="3521"/>
              <a:ext cx="63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Réel</a:t>
              </a:r>
            </a:p>
          </p:txBody>
        </p:sp>
        <p:sp>
          <p:nvSpPr>
            <p:cNvPr id="185375" name="Text Box 31"/>
            <p:cNvSpPr txBox="1">
              <a:spLocks noChangeArrowheads="1"/>
            </p:cNvSpPr>
            <p:nvPr/>
          </p:nvSpPr>
          <p:spPr bwMode="auto">
            <a:xfrm>
              <a:off x="1882" y="3793"/>
              <a:ext cx="817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600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Couleur RBV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28625" y="2205038"/>
            <a:ext cx="3927475" cy="2879725"/>
          </a:xfrm>
          <a:solidFill>
            <a:srgbClr val="C0C0C0">
              <a:alpha val="10001"/>
            </a:srgbClr>
          </a:solidFill>
        </p:spPr>
        <p:txBody>
          <a:bodyPr/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fr-FR" sz="2000">
                <a:latin typeface="Arial" pitchFamily="34" charset="0"/>
                <a:cs typeface="Arial" pitchFamily="34" charset="0"/>
              </a:rPr>
              <a:t>Vue externe: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fr-FR" sz="100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fr-FR" sz="1600">
                <a:latin typeface="Arial" pitchFamily="34" charset="0"/>
                <a:cs typeface="Arial" pitchFamily="34" charset="0"/>
              </a:rPr>
              <a:t>Ensemble de relations et d’attributs, organisé ou non en arborescence, que l’utilisateur souhaite utiliser ou que l’administrateur souhaite rendre accessible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fr-FR" sz="160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fr-FR" sz="1800">
                <a:latin typeface="Arial" pitchFamily="34" charset="0"/>
                <a:cs typeface="Arial" pitchFamily="34" charset="0"/>
              </a:rPr>
              <a:t>Menu </a:t>
            </a:r>
            <a:r>
              <a:rPr lang="fr-FR" sz="1800" i="1">
                <a:latin typeface="Arial" pitchFamily="34" charset="0"/>
                <a:cs typeface="Arial" pitchFamily="34" charset="0"/>
              </a:rPr>
              <a:t>Vue externe</a:t>
            </a:r>
            <a:r>
              <a:rPr lang="fr-FR" sz="1800">
                <a:latin typeface="Arial" pitchFamily="34" charset="0"/>
                <a:cs typeface="Arial" pitchFamily="34" charset="0"/>
              </a:rPr>
              <a:t> </a:t>
            </a:r>
            <a:r>
              <a:rPr lang="fr-FR" sz="180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fr-FR" sz="1800" i="1">
                <a:latin typeface="Arial" pitchFamily="34" charset="0"/>
                <a:cs typeface="Arial" pitchFamily="34" charset="0"/>
                <a:sym typeface="Wingdings" pitchFamily="2" charset="2"/>
              </a:rPr>
              <a:t>Créer</a:t>
            </a: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fr-FR" sz="1000" i="1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fr-FR" sz="1600">
                <a:latin typeface="Arial" pitchFamily="34" charset="0"/>
                <a:cs typeface="Arial" pitchFamily="34" charset="0"/>
                <a:sym typeface="Wingdings" pitchFamily="2" charset="2"/>
              </a:rPr>
              <a:t>Le nom de la vue externe doit comporter 4 caractères</a:t>
            </a:r>
          </a:p>
        </p:txBody>
      </p:sp>
      <p:sp>
        <p:nvSpPr>
          <p:cNvPr id="187397" name="Rectangle 5"/>
          <p:cNvSpPr>
            <a:spLocks noRot="1" noChangeArrowheads="1"/>
          </p:cNvSpPr>
          <p:nvPr/>
        </p:nvSpPr>
        <p:spPr bwMode="auto">
          <a:xfrm>
            <a:off x="0" y="26035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Administration de la base de données</a:t>
            </a:r>
            <a:endParaRPr lang="fr-FR" sz="3200" i="1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395288" y="1341438"/>
            <a:ext cx="84248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2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Création d’une vue externe</a:t>
            </a:r>
          </a:p>
        </p:txBody>
      </p:sp>
      <p:pic>
        <p:nvPicPr>
          <p:cNvPr id="187407" name="Picture 15"/>
          <p:cNvPicPr>
            <a:picLocks noChangeAspect="1" noChangeArrowheads="1"/>
          </p:cNvPicPr>
          <p:nvPr/>
        </p:nvPicPr>
        <p:blipFill>
          <a:blip r:embed="rId3" cstate="print"/>
          <a:srcRect l="34843" t="30229" r="36797" b="48979"/>
          <a:stretch>
            <a:fillRect/>
          </a:stretch>
        </p:blipFill>
        <p:spPr bwMode="auto">
          <a:xfrm>
            <a:off x="5364163" y="2205038"/>
            <a:ext cx="2809875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7408" name="Picture 16"/>
          <p:cNvPicPr>
            <a:picLocks noChangeAspect="1" noChangeArrowheads="1"/>
          </p:cNvPicPr>
          <p:nvPr/>
        </p:nvPicPr>
        <p:blipFill>
          <a:blip r:embed="rId4" cstate="print"/>
          <a:srcRect l="27174" t="18896" r="25586" b="21584"/>
          <a:stretch>
            <a:fillRect/>
          </a:stretch>
        </p:blipFill>
        <p:spPr bwMode="auto">
          <a:xfrm>
            <a:off x="5076825" y="3716338"/>
            <a:ext cx="3527425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539750" y="2133600"/>
            <a:ext cx="8135938" cy="1727200"/>
          </a:xfrm>
          <a:solidFill>
            <a:srgbClr val="C0C0C0">
              <a:alpha val="10001"/>
            </a:srgbClr>
          </a:solidFill>
        </p:spPr>
        <p:txBody>
          <a:bodyPr/>
          <a:lstStyle/>
          <a:p>
            <a:pPr marL="0" indent="0">
              <a:buClr>
                <a:srgbClr val="FFCC66"/>
              </a:buClr>
              <a:buSzPct val="70000"/>
            </a:pPr>
            <a:r>
              <a:rPr lang="fr-FR" sz="2000">
                <a:latin typeface="Arial" pitchFamily="34" charset="0"/>
                <a:cs typeface="Arial" pitchFamily="34" charset="0"/>
              </a:rPr>
              <a:t> Intégration des données vectorielles et attributaires dans une base (module Savateca) : deux étapes</a:t>
            </a:r>
          </a:p>
          <a:p>
            <a:pPr marL="0" indent="0">
              <a:buFont typeface="Arial" charset="0"/>
              <a:buNone/>
            </a:pPr>
            <a:endParaRPr lang="fr-FR" sz="1000">
              <a:latin typeface="Arial" pitchFamily="34" charset="0"/>
              <a:cs typeface="Arial" pitchFamily="34" charset="0"/>
            </a:endParaRPr>
          </a:p>
          <a:p>
            <a:pPr marL="819150" lvl="1">
              <a:buClr>
                <a:srgbClr val="FFCC66"/>
              </a:buClr>
              <a:buSzPct val="70000"/>
            </a:pPr>
            <a:r>
              <a:rPr lang="fr-FR" sz="2000">
                <a:latin typeface="Arial" pitchFamily="34" charset="0"/>
                <a:cs typeface="Arial" pitchFamily="34" charset="0"/>
              </a:rPr>
              <a:t> Intégration des objets dans une relation</a:t>
            </a:r>
          </a:p>
          <a:p>
            <a:pPr marL="819150" lvl="1">
              <a:buClr>
                <a:srgbClr val="FFCC66"/>
              </a:buClr>
              <a:buSzPct val="70000"/>
            </a:pPr>
            <a:r>
              <a:rPr lang="fr-FR" sz="2000">
                <a:latin typeface="Arial" pitchFamily="34" charset="0"/>
                <a:cs typeface="Arial" pitchFamily="34" charset="0"/>
              </a:rPr>
              <a:t> Intégration des valeurs d’attributs</a:t>
            </a:r>
          </a:p>
        </p:txBody>
      </p:sp>
      <p:pic>
        <p:nvPicPr>
          <p:cNvPr id="137225" name="Picture 9" descr="w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5" y="4040188"/>
            <a:ext cx="3887788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6" name="Picture 10" descr="w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3997325"/>
            <a:ext cx="2879725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8" name="Rectangle 12"/>
          <p:cNvSpPr>
            <a:spLocks noRot="1" noChangeArrowheads="1"/>
          </p:cNvSpPr>
          <p:nvPr/>
        </p:nvSpPr>
        <p:spPr bwMode="auto">
          <a:xfrm>
            <a:off x="0" y="26035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Administration de la base de données</a:t>
            </a:r>
            <a:endParaRPr lang="fr-FR" sz="3200" i="1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7230" name="Text Box 14"/>
          <p:cNvSpPr txBox="1">
            <a:spLocks noChangeArrowheads="1"/>
          </p:cNvSpPr>
          <p:nvPr/>
        </p:nvSpPr>
        <p:spPr bwMode="auto">
          <a:xfrm>
            <a:off x="539750" y="1341438"/>
            <a:ext cx="84248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2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Intégration des données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68313" y="2058988"/>
            <a:ext cx="8135937" cy="1657350"/>
          </a:xfrm>
          <a:solidFill>
            <a:srgbClr val="C0C0C0">
              <a:alpha val="10001"/>
            </a:srgbClr>
          </a:solidFill>
        </p:spPr>
        <p:txBody>
          <a:bodyPr/>
          <a:lstStyle/>
          <a:p>
            <a:pPr marL="0" indent="0">
              <a:buClr>
                <a:srgbClr val="FFCC66"/>
              </a:buClr>
              <a:buSzPct val="70000"/>
            </a:pPr>
            <a:r>
              <a:rPr lang="fr-FR" sz="2000">
                <a:latin typeface="Arial" pitchFamily="34" charset="0"/>
                <a:cs typeface="Arial" pitchFamily="34" charset="0"/>
              </a:rPr>
              <a:t> Intégration des données matricielle (raster) dans une base (module Savamer)</a:t>
            </a:r>
          </a:p>
          <a:p>
            <a:pPr marL="0" indent="0">
              <a:buFont typeface="Arial" charset="0"/>
              <a:buNone/>
            </a:pPr>
            <a:endParaRPr lang="fr-FR" sz="1000">
              <a:latin typeface="Arial" pitchFamily="34" charset="0"/>
              <a:cs typeface="Arial" pitchFamily="34" charset="0"/>
            </a:endParaRPr>
          </a:p>
          <a:p>
            <a:pPr marL="819150" lvl="1">
              <a:buClr>
                <a:srgbClr val="FFCC66"/>
              </a:buClr>
              <a:buSzPct val="70000"/>
            </a:pPr>
            <a:r>
              <a:rPr lang="fr-FR" sz="2000">
                <a:latin typeface="Arial" pitchFamily="34" charset="0"/>
                <a:cs typeface="Arial" pitchFamily="34" charset="0"/>
              </a:rPr>
              <a:t> Intégration des pixels et leur valeurs dans une relation de type mosaïque (créée au préalable dans Savateca)</a:t>
            </a:r>
          </a:p>
        </p:txBody>
      </p:sp>
      <p:pic>
        <p:nvPicPr>
          <p:cNvPr id="15463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3933825"/>
            <a:ext cx="3168650" cy="2460625"/>
          </a:xfrm>
          <a:noFill/>
          <a:ln/>
        </p:spPr>
      </p:pic>
      <p:sp>
        <p:nvSpPr>
          <p:cNvPr id="154659" name="Rectangle 35"/>
          <p:cNvSpPr>
            <a:spLocks noChangeArrowheads="1"/>
          </p:cNvSpPr>
          <p:nvPr/>
        </p:nvSpPr>
        <p:spPr bwMode="auto">
          <a:xfrm>
            <a:off x="1312863" y="42603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4658" name="Picture 3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4425" y="3933825"/>
            <a:ext cx="2952750" cy="2487613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154661" name="Rectangle 37"/>
          <p:cNvSpPr>
            <a:spLocks noRot="1" noChangeArrowheads="1"/>
          </p:cNvSpPr>
          <p:nvPr/>
        </p:nvSpPr>
        <p:spPr bwMode="auto">
          <a:xfrm>
            <a:off x="0" y="26035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Administration de la base de données</a:t>
            </a:r>
            <a:endParaRPr lang="fr-FR" sz="3200" i="1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4662" name="Text Box 38"/>
          <p:cNvSpPr txBox="1">
            <a:spLocks noChangeArrowheads="1"/>
          </p:cNvSpPr>
          <p:nvPr/>
        </p:nvSpPr>
        <p:spPr bwMode="auto">
          <a:xfrm>
            <a:off x="395288" y="1341438"/>
            <a:ext cx="84248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2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Intégration des données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Rot="1" noChangeArrowheads="1"/>
          </p:cNvSpPr>
          <p:nvPr/>
        </p:nvSpPr>
        <p:spPr bwMode="auto">
          <a:xfrm>
            <a:off x="0" y="2708275"/>
            <a:ext cx="9144000" cy="1296988"/>
          </a:xfrm>
          <a:prstGeom prst="rect">
            <a:avLst/>
          </a:prstGeom>
          <a:solidFill>
            <a:srgbClr val="C0C0C0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36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Les métadonnées dans </a:t>
            </a:r>
            <a:r>
              <a:rPr lang="fr-FR" sz="3600" i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SavGIS</a:t>
            </a:r>
            <a:endParaRPr lang="fr-FR" sz="4400" i="1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95288" y="1916113"/>
            <a:ext cx="3927475" cy="3744912"/>
          </a:xfrm>
          <a:solidFill>
            <a:srgbClr val="C0C0C0">
              <a:alpha val="10001"/>
            </a:srgbClr>
          </a:solidFill>
        </p:spPr>
        <p:txBody>
          <a:bodyPr/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fr-FR" sz="2000">
                <a:latin typeface="Arial" pitchFamily="34" charset="0"/>
                <a:cs typeface="Arial" pitchFamily="34" charset="0"/>
              </a:rPr>
              <a:t>Les </a:t>
            </a:r>
            <a:r>
              <a:rPr lang="fr-FR" sz="200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métadonnées</a:t>
            </a:r>
            <a:r>
              <a:rPr lang="fr-FR" sz="2000">
                <a:latin typeface="Arial" pitchFamily="34" charset="0"/>
                <a:cs typeface="Arial" pitchFamily="34" charset="0"/>
              </a:rPr>
              <a:t> permettent de décrire les données d’une base (origine, validité, auteur, description, etc.). Elles sont essentielles pour assurer l’intelligibilité et la pérennité des données.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fr-FR" sz="200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fr-FR" sz="2000">
                <a:latin typeface="Arial" pitchFamily="34" charset="0"/>
                <a:cs typeface="Arial" pitchFamily="34" charset="0"/>
              </a:rPr>
              <a:t>Des </a:t>
            </a:r>
            <a:r>
              <a:rPr lang="fr-FR" sz="200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méthodes</a:t>
            </a:r>
            <a:r>
              <a:rPr lang="fr-FR" sz="2000">
                <a:latin typeface="Arial" pitchFamily="34" charset="0"/>
                <a:cs typeface="Arial" pitchFamily="34" charset="0"/>
              </a:rPr>
              <a:t> peuvent également être associées aux relations. Elles représentent des scripts d’interrogation, de type « macro-commandes »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fr-FR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3300" name="Rectangle 4"/>
          <p:cNvSpPr>
            <a:spLocks noChangeArrowheads="1"/>
          </p:cNvSpPr>
          <p:nvPr/>
        </p:nvSpPr>
        <p:spPr bwMode="auto">
          <a:xfrm>
            <a:off x="0" y="26775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330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1844675"/>
            <a:ext cx="4143375" cy="3979863"/>
          </a:xfrm>
          <a:noFill/>
          <a:ln/>
        </p:spPr>
      </p:pic>
      <p:sp>
        <p:nvSpPr>
          <p:cNvPr id="183302" name="Rectangle 6"/>
          <p:cNvSpPr>
            <a:spLocks noRot="1" noChangeArrowheads="1"/>
          </p:cNvSpPr>
          <p:nvPr/>
        </p:nvSpPr>
        <p:spPr bwMode="auto">
          <a:xfrm>
            <a:off x="0" y="26035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Les métadonnées</a:t>
            </a:r>
            <a:endParaRPr lang="fr-FR" sz="3200" i="1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1600200"/>
            <a:ext cx="8374062" cy="2765425"/>
          </a:xfrm>
          <a:solidFill>
            <a:srgbClr val="C0C0C0">
              <a:alpha val="10001"/>
            </a:srgbClr>
          </a:solidFill>
        </p:spPr>
        <p:txBody>
          <a:bodyPr/>
          <a:lstStyle/>
          <a:p>
            <a:pPr>
              <a:buFont typeface="Arial" charset="0"/>
              <a:buNone/>
            </a:pPr>
            <a:r>
              <a:rPr lang="fr-FR" sz="2000" i="1">
                <a:latin typeface="Arial" pitchFamily="34" charset="0"/>
                <a:cs typeface="Arial" pitchFamily="34" charset="0"/>
              </a:rPr>
              <a:t>	</a:t>
            </a:r>
            <a:r>
              <a:rPr lang="fr-FR" sz="2000">
                <a:latin typeface="Arial" pitchFamily="34" charset="0"/>
                <a:cs typeface="Arial" pitchFamily="34" charset="0"/>
              </a:rPr>
              <a:t>Les </a:t>
            </a:r>
            <a:r>
              <a:rPr lang="fr-FR" sz="200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métadonnées</a:t>
            </a:r>
            <a:r>
              <a:rPr lang="fr-FR" sz="2000">
                <a:latin typeface="Arial" pitchFamily="34" charset="0"/>
                <a:cs typeface="Arial" pitchFamily="34" charset="0"/>
              </a:rPr>
              <a:t> doivent être saisies dans un éditeur de texte et stockés au format </a:t>
            </a:r>
            <a:r>
              <a:rPr lang="fr-FR" sz="2000" i="1">
                <a:latin typeface="Arial" pitchFamily="34" charset="0"/>
                <a:cs typeface="Arial" pitchFamily="34" charset="0"/>
              </a:rPr>
              <a:t>html</a:t>
            </a:r>
            <a:r>
              <a:rPr lang="fr-FR" sz="2000">
                <a:latin typeface="Arial" pitchFamily="34" charset="0"/>
                <a:cs typeface="Arial" pitchFamily="34" charset="0"/>
              </a:rPr>
              <a:t> dans le dossier « d_meta » qui se trouve dans le dossier de la base de données </a:t>
            </a:r>
          </a:p>
          <a:p>
            <a:pPr>
              <a:buFont typeface="Arial" charset="0"/>
              <a:buNone/>
            </a:pPr>
            <a:endParaRPr lang="fr-FR" sz="2000"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</a:pPr>
            <a:r>
              <a:rPr lang="fr-FR" sz="2000">
                <a:latin typeface="Arial" pitchFamily="34" charset="0"/>
                <a:cs typeface="Arial" pitchFamily="34" charset="0"/>
              </a:rPr>
              <a:t>	Les fichiers doivent porter le même nom que la relation à laquelle ils font référence. Ces métadonnées peuvent s’afficher à partir de l’explorateur cartographique, dans tous les modules du logiciel </a:t>
            </a:r>
            <a:r>
              <a:rPr lang="fr-FR" sz="2000" i="1">
                <a:latin typeface="Arial" pitchFamily="34" charset="0"/>
                <a:cs typeface="Arial" pitchFamily="34" charset="0"/>
              </a:rPr>
              <a:t>SavGIS</a:t>
            </a:r>
            <a:r>
              <a:rPr lang="fr-FR" sz="200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9444" name="Rectangle 4"/>
          <p:cNvSpPr>
            <a:spLocks noRot="1" noChangeArrowheads="1"/>
          </p:cNvSpPr>
          <p:nvPr/>
        </p:nvSpPr>
        <p:spPr bwMode="auto">
          <a:xfrm>
            <a:off x="0" y="26035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Les métadonnées</a:t>
            </a:r>
            <a:endParaRPr lang="fr-FR" sz="3200" i="1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894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6263" y="4581525"/>
            <a:ext cx="3040062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9447" name="Oval 7"/>
          <p:cNvSpPr>
            <a:spLocks noChangeArrowheads="1"/>
          </p:cNvSpPr>
          <p:nvPr/>
        </p:nvSpPr>
        <p:spPr bwMode="auto">
          <a:xfrm>
            <a:off x="4211638" y="5516563"/>
            <a:ext cx="792162" cy="217487"/>
          </a:xfrm>
          <a:prstGeom prst="ellips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2771775" y="4508500"/>
            <a:ext cx="6372225" cy="763588"/>
          </a:xfrm>
          <a:prstGeom prst="rect">
            <a:avLst/>
          </a:prstGeom>
          <a:solidFill>
            <a:srgbClr val="C0C0C0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36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  <a:r>
              <a:rPr lang="fr-FR" sz="3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Fin</a:t>
            </a:r>
          </a:p>
          <a:p>
            <a:pPr eaLnBrk="0" hangingPunct="0"/>
            <a:r>
              <a:rPr lang="fr-FR" sz="800" dirty="0">
                <a:latin typeface="Arial" charset="0"/>
              </a:rPr>
              <a:t>          M. Souris, F </a:t>
            </a:r>
            <a:r>
              <a:rPr lang="fr-FR" sz="800" dirty="0" err="1">
                <a:latin typeface="Arial" charset="0"/>
              </a:rPr>
              <a:t>Demoraes</a:t>
            </a:r>
            <a:r>
              <a:rPr lang="fr-FR" sz="800" dirty="0">
                <a:latin typeface="Arial" charset="0"/>
              </a:rPr>
              <a:t>, T. </a:t>
            </a:r>
            <a:r>
              <a:rPr lang="fr-FR" sz="800" dirty="0" err="1">
                <a:latin typeface="Arial" charset="0"/>
              </a:rPr>
              <a:t>Serrano</a:t>
            </a:r>
            <a:r>
              <a:rPr lang="fr-FR" sz="800" dirty="0">
                <a:latin typeface="Arial" charset="0"/>
              </a:rPr>
              <a:t>, </a:t>
            </a:r>
            <a:r>
              <a:rPr lang="fr-FR" sz="800" dirty="0" smtClean="0">
                <a:latin typeface="Arial" charset="0"/>
              </a:rPr>
              <a:t>2011</a:t>
            </a:r>
            <a:endParaRPr lang="fr-FR" sz="8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26" name="Rectangle 18"/>
          <p:cNvSpPr>
            <a:spLocks noRot="1" noChangeArrowheads="1"/>
          </p:cNvSpPr>
          <p:nvPr/>
        </p:nvSpPr>
        <p:spPr bwMode="auto">
          <a:xfrm>
            <a:off x="-36513" y="476672"/>
            <a:ext cx="914400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3200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Sommaire</a:t>
            </a:r>
          </a:p>
        </p:txBody>
      </p:sp>
      <p:sp>
        <p:nvSpPr>
          <p:cNvPr id="68628" name="Text Box 20"/>
          <p:cNvSpPr txBox="1">
            <a:spLocks noChangeArrowheads="1"/>
          </p:cNvSpPr>
          <p:nvPr/>
        </p:nvSpPr>
        <p:spPr bwMode="auto">
          <a:xfrm>
            <a:off x="684213" y="1700808"/>
            <a:ext cx="7775575" cy="4390113"/>
          </a:xfrm>
          <a:prstGeom prst="rect">
            <a:avLst/>
          </a:prstGeom>
          <a:solidFill>
            <a:srgbClr val="C0C0C0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FCC66"/>
              </a:buClr>
              <a:buSzPct val="70000"/>
              <a:buFont typeface="Arial" charset="0"/>
              <a:buChar char="►"/>
            </a:pPr>
            <a:r>
              <a:rPr lang="fr-F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Bases de données : définitions</a:t>
            </a:r>
          </a:p>
          <a:p>
            <a:pPr>
              <a:spcBef>
                <a:spcPct val="50000"/>
              </a:spcBef>
              <a:buClr>
                <a:srgbClr val="FFCC66"/>
              </a:buClr>
              <a:buSzPct val="70000"/>
              <a:buFont typeface="Arial" charset="0"/>
              <a:buChar char="►"/>
            </a:pPr>
            <a:r>
              <a:rPr lang="fr-F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Administration du logiciel SavGIS</a:t>
            </a:r>
            <a:br>
              <a:rPr lang="fr-F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fr-FR" sz="1000" dirty="0">
              <a:latin typeface="Arial" pitchFamily="34" charset="0"/>
              <a:cs typeface="Arial" pitchFamily="34" charset="0"/>
            </a:endParaRPr>
          </a:p>
          <a:p>
            <a:pPr lvl="1">
              <a:spcAft>
                <a:spcPct val="30000"/>
              </a:spcAft>
              <a:buClr>
                <a:srgbClr val="FFCC66"/>
              </a:buClr>
              <a:buSzPct val="70000"/>
              <a:buFont typeface="Wingdings" pitchFamily="2" charset="2"/>
              <a:buChar char="§"/>
            </a:pPr>
            <a:r>
              <a:rPr lang="fr-F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Téléchargement du logiciel et création d’un utilisateur</a:t>
            </a:r>
          </a:p>
          <a:p>
            <a:pPr>
              <a:spcBef>
                <a:spcPct val="50000"/>
              </a:spcBef>
              <a:buClr>
                <a:srgbClr val="FFCC66"/>
              </a:buClr>
              <a:buSzPct val="70000"/>
              <a:buFont typeface="Arial" charset="0"/>
              <a:buChar char="►"/>
            </a:pPr>
            <a:r>
              <a:rPr lang="fr-F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Administration d’une base de données avec SavGIS</a:t>
            </a:r>
          </a:p>
          <a:p>
            <a:pPr>
              <a:spcBef>
                <a:spcPct val="50000"/>
              </a:spcBef>
              <a:buClr>
                <a:srgbClr val="FFCC66"/>
              </a:buClr>
              <a:buSzPct val="70000"/>
              <a:buFont typeface="Arial" charset="0"/>
              <a:buNone/>
            </a:pPr>
            <a:endParaRPr lang="fr-FR" sz="10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>
              <a:spcAft>
                <a:spcPct val="30000"/>
              </a:spcAft>
              <a:buClr>
                <a:srgbClr val="FFCC66"/>
              </a:buClr>
              <a:buSzPct val="70000"/>
              <a:buFont typeface="Wingdings" pitchFamily="2" charset="2"/>
              <a:buChar char="§"/>
            </a:pPr>
            <a:r>
              <a:rPr lang="fr-FR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Définition du nom et de l’étendue géographique de la base de données </a:t>
            </a:r>
          </a:p>
          <a:p>
            <a:pPr lvl="1">
              <a:spcAft>
                <a:spcPct val="30000"/>
              </a:spcAft>
              <a:buClr>
                <a:srgbClr val="FFCC66"/>
              </a:buClr>
              <a:buSzPct val="70000"/>
              <a:buFont typeface="Wingdings" pitchFamily="2" charset="2"/>
              <a:buChar char="§"/>
            </a:pPr>
            <a:r>
              <a:rPr lang="fr-F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Création du schéma de la base</a:t>
            </a:r>
          </a:p>
          <a:p>
            <a:pPr lvl="1">
              <a:spcAft>
                <a:spcPct val="30000"/>
              </a:spcAft>
              <a:buClr>
                <a:srgbClr val="FFCC66"/>
              </a:buClr>
              <a:buSzPct val="70000"/>
              <a:buFont typeface="Wingdings" pitchFamily="2" charset="2"/>
              <a:buChar char="§"/>
            </a:pPr>
            <a:r>
              <a:rPr lang="fr-F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Définition de la vue externe</a:t>
            </a:r>
          </a:p>
          <a:p>
            <a:pPr lvl="1">
              <a:spcAft>
                <a:spcPct val="30000"/>
              </a:spcAft>
              <a:buClr>
                <a:srgbClr val="FFCC66"/>
              </a:buClr>
              <a:buSzPct val="70000"/>
              <a:buFont typeface="Wingdings" pitchFamily="2" charset="2"/>
              <a:buChar char="§"/>
            </a:pPr>
            <a:r>
              <a:rPr lang="fr-F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Intégration des données vectorielles et attributaires</a:t>
            </a:r>
          </a:p>
          <a:p>
            <a:pPr>
              <a:spcBef>
                <a:spcPct val="50000"/>
              </a:spcBef>
              <a:buClr>
                <a:srgbClr val="FFCC66"/>
              </a:buClr>
              <a:buSzPct val="70000"/>
              <a:buFont typeface="Arial" charset="0"/>
              <a:buChar char="►"/>
            </a:pPr>
            <a:r>
              <a:rPr lang="fr-F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Les métadonnées dans SavGIS</a:t>
            </a:r>
          </a:p>
          <a:p>
            <a:pPr>
              <a:spcBef>
                <a:spcPct val="50000"/>
              </a:spcBef>
              <a:buClr>
                <a:srgbClr val="FFCC66"/>
              </a:buClr>
              <a:buSzPct val="70000"/>
              <a:buFont typeface="Arial" charset="0"/>
              <a:buNone/>
            </a:pPr>
            <a:endParaRPr lang="fr-FR" sz="22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Rot="1" noChangeArrowheads="1"/>
          </p:cNvSpPr>
          <p:nvPr/>
        </p:nvSpPr>
        <p:spPr bwMode="auto">
          <a:xfrm>
            <a:off x="0" y="2708275"/>
            <a:ext cx="9144000" cy="1296988"/>
          </a:xfrm>
          <a:prstGeom prst="rect">
            <a:avLst/>
          </a:prstGeom>
          <a:solidFill>
            <a:srgbClr val="C0C0C0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36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Bases de données : définitions</a:t>
            </a:r>
            <a:endParaRPr lang="fr-FR" sz="440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476250"/>
            <a:ext cx="9144000" cy="792163"/>
          </a:xfrm>
        </p:spPr>
        <p:txBody>
          <a:bodyPr/>
          <a:lstStyle/>
          <a:p>
            <a:r>
              <a:rPr lang="fr-FR" sz="3200" dirty="0">
                <a:solidFill>
                  <a:schemeClr val="tx1"/>
                </a:solidFill>
                <a:latin typeface="Arial" charset="0"/>
              </a:rPr>
              <a:t>Base de données : définitions</a:t>
            </a:r>
            <a:endParaRPr lang="fr-FR" sz="3200" i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0" y="2862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4212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538163" y="1628775"/>
            <a:ext cx="8137525" cy="4537075"/>
          </a:xfrm>
          <a:solidFill>
            <a:srgbClr val="969696">
              <a:alpha val="10001"/>
            </a:srgbClr>
          </a:solidFill>
        </p:spPr>
        <p:txBody>
          <a:bodyPr/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Une </a:t>
            </a:r>
            <a:r>
              <a:rPr lang="fr-FR" sz="2000" dirty="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base de données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est un ensemble d’objets gérés par un logiciel unique. Les objets et leurs attributs sont organisés de façon à pouvoir être facilement manipulés par des utilisateurs ou par d’autres programmes informatiques.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Dans une organisation relationnelle (comme SavGIS), les objets sont regroupés en </a:t>
            </a:r>
            <a:r>
              <a:rPr lang="fr-FR" sz="2000" dirty="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relations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, qui sont des collections d’objets de même type, c’est-à-dire décrits par les mêmes </a:t>
            </a:r>
            <a:r>
              <a:rPr lang="fr-FR" sz="2000" dirty="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attributs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(ou variables). La définition de ces collections résulte d’une </a:t>
            </a:r>
            <a:r>
              <a:rPr lang="fr-FR" sz="2000" dirty="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modélisation de la réalité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à étudier. Une relation est souvent présentée souvent forme de </a:t>
            </a:r>
            <a:r>
              <a:rPr lang="fr-FR" sz="2000" dirty="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table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Le </a:t>
            </a:r>
            <a:r>
              <a:rPr lang="fr-FR" sz="2000" dirty="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schéma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d’une base de données correspond à la structure et à l’organisation des </a:t>
            </a:r>
            <a:r>
              <a:rPr lang="fr-FR" sz="2000" dirty="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relations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(collections d’objets) et de leurs </a:t>
            </a:r>
            <a:r>
              <a:rPr lang="fr-FR" sz="2000" dirty="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attributs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. Des </a:t>
            </a:r>
            <a:r>
              <a:rPr lang="fr-FR" sz="2000" dirty="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méthodes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d’analyses peuvent également être attachées aux relations, pour aboutir à un modèle de type « objet 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476250"/>
            <a:ext cx="9144000" cy="792163"/>
          </a:xfrm>
        </p:spPr>
        <p:txBody>
          <a:bodyPr/>
          <a:lstStyle/>
          <a:p>
            <a:r>
              <a:rPr lang="fr-FR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Base de données : définitions</a:t>
            </a:r>
          </a:p>
        </p:txBody>
      </p:sp>
      <p:sp>
        <p:nvSpPr>
          <p:cNvPr id="135172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1844675"/>
            <a:ext cx="8351837" cy="3889375"/>
          </a:xfrm>
          <a:solidFill>
            <a:srgbClr val="C0C0C0">
              <a:alpha val="10001"/>
            </a:srgbClr>
          </a:solidFill>
        </p:spPr>
        <p:txBody>
          <a:bodyPr/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fr-FR" sz="2000">
                <a:latin typeface="Arial" pitchFamily="34" charset="0"/>
                <a:cs typeface="Arial" pitchFamily="34" charset="0"/>
              </a:rPr>
              <a:t>La gestion des </a:t>
            </a:r>
            <a:r>
              <a:rPr lang="fr-FR" sz="200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objets localisés</a:t>
            </a:r>
            <a:r>
              <a:rPr lang="fr-FR" sz="2000">
                <a:latin typeface="Arial" pitchFamily="34" charset="0"/>
                <a:cs typeface="Arial" pitchFamily="34" charset="0"/>
              </a:rPr>
              <a:t> est complexe car la modélisation de la réalité en collections d’objets implique la définition de différents types géométriques (</a:t>
            </a:r>
            <a:r>
              <a:rPr lang="fr-FR" sz="200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zones, lignes, points</a:t>
            </a:r>
            <a:r>
              <a:rPr lang="fr-FR" sz="2000">
                <a:latin typeface="Arial" pitchFamily="34" charset="0"/>
                <a:cs typeface="Arial" pitchFamily="34" charset="0"/>
              </a:rPr>
              <a:t>) et la gestion de requêtes </a:t>
            </a:r>
            <a:r>
              <a:rPr lang="fr-FR" sz="200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ensemblistes</a:t>
            </a:r>
            <a:r>
              <a:rPr lang="fr-FR" sz="2000">
                <a:latin typeface="Arial" pitchFamily="34" charset="0"/>
                <a:cs typeface="Arial" pitchFamily="34" charset="0"/>
              </a:rPr>
              <a:t> (intersection, appartenance), </a:t>
            </a:r>
            <a:r>
              <a:rPr lang="fr-FR" sz="200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topologiques</a:t>
            </a:r>
            <a:r>
              <a:rPr lang="fr-FR" sz="2000">
                <a:latin typeface="Arial" pitchFamily="34" charset="0"/>
                <a:cs typeface="Arial" pitchFamily="34" charset="0"/>
              </a:rPr>
              <a:t> (adjacence, connexité) ou </a:t>
            </a:r>
            <a:r>
              <a:rPr lang="fr-FR" sz="200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métriques</a:t>
            </a:r>
            <a:r>
              <a:rPr lang="fr-FR" sz="2000">
                <a:latin typeface="Arial" pitchFamily="34" charset="0"/>
                <a:cs typeface="Arial" pitchFamily="34" charset="0"/>
              </a:rPr>
              <a:t> (distances) entre les objets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fr-FR" sz="200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fr-FR" sz="2000">
                <a:latin typeface="Arial" pitchFamily="34" charset="0"/>
                <a:cs typeface="Arial" pitchFamily="34" charset="0"/>
              </a:rPr>
              <a:t>La gestion des objets localisés permet d’utiliser la position géographique comme critère de sélection ou la distance comme critère de jointure entre objets. 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fr-FR" sz="200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fr-FR" sz="2000">
                <a:latin typeface="Arial" pitchFamily="34" charset="0"/>
                <a:cs typeface="Arial" pitchFamily="34" charset="0"/>
              </a:rPr>
              <a:t>Un SIG permet aussi de représenter les objets sur une carte plutôt que d’en dresser une simple liste.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Rot="1" noChangeArrowheads="1"/>
          </p:cNvSpPr>
          <p:nvPr/>
        </p:nvSpPr>
        <p:spPr bwMode="auto">
          <a:xfrm>
            <a:off x="0" y="2708275"/>
            <a:ext cx="9144000" cy="1296988"/>
          </a:xfrm>
          <a:prstGeom prst="rect">
            <a:avLst/>
          </a:prstGeom>
          <a:solidFill>
            <a:srgbClr val="C0C0C0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36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Administration d’une base de </a:t>
            </a:r>
            <a:br>
              <a:rPr lang="fr-FR" sz="36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fr-FR" sz="36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données avec </a:t>
            </a:r>
            <a:r>
              <a:rPr lang="fr-FR" sz="3600" i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SavGIS</a:t>
            </a:r>
            <a:endParaRPr lang="fr-FR" sz="4400" i="1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60350"/>
            <a:ext cx="9144000" cy="792163"/>
          </a:xfrm>
        </p:spPr>
        <p:txBody>
          <a:bodyPr/>
          <a:lstStyle/>
          <a:p>
            <a:r>
              <a:rPr lang="fr-FR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Administration de la base de données</a:t>
            </a:r>
            <a:endParaRPr lang="fr-FR" sz="3200" i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0" y="267759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24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844675"/>
            <a:ext cx="8569325" cy="4679950"/>
          </a:xfrm>
          <a:solidFill>
            <a:srgbClr val="C0C0C0">
              <a:alpha val="10001"/>
            </a:srgbClr>
          </a:solidFill>
        </p:spPr>
        <p:txBody>
          <a:bodyPr/>
          <a:lstStyle/>
          <a:p>
            <a:pPr marL="0" indent="0">
              <a:lnSpc>
                <a:spcPct val="110000"/>
              </a:lnSpc>
              <a:buFont typeface="Arial" charset="0"/>
              <a:buNone/>
            </a:pPr>
            <a:endParaRPr lang="fr-FR" sz="9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buFont typeface="Arial" charset="0"/>
              <a:buNone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Pour la configuration du logiciel :</a:t>
            </a:r>
          </a:p>
          <a:p>
            <a:pPr marL="0" indent="0">
              <a:lnSpc>
                <a:spcPct val="110000"/>
              </a:lnSpc>
              <a:buClr>
                <a:srgbClr val="FFCC66"/>
              </a:buClr>
              <a:buSzPct val="70000"/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 Télécharger le </a:t>
            </a:r>
            <a:r>
              <a:rPr lang="fr-FR" sz="1600" i="1" dirty="0">
                <a:latin typeface="Arial" pitchFamily="34" charset="0"/>
                <a:cs typeface="Arial" pitchFamily="34" charset="0"/>
              </a:rPr>
              <a:t>savpackFR.exe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 sur </a:t>
            </a:r>
            <a:r>
              <a:rPr lang="fr-FR" sz="1600" dirty="0" smtClean="0">
                <a:solidFill>
                  <a:srgbClr val="FFCC66"/>
                </a:solidFill>
                <a:latin typeface="Arial" pitchFamily="34" charset="0"/>
                <a:cs typeface="Arial" pitchFamily="34" charset="0"/>
              </a:rPr>
              <a:t>www.savgis.org </a:t>
            </a:r>
            <a:endParaRPr lang="fr-FR" sz="1600" dirty="0">
              <a:solidFill>
                <a:srgbClr val="FFCC66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buClr>
                <a:srgbClr val="FFCC66"/>
              </a:buClr>
              <a:buSzPct val="70000"/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 Installer le logiciel sur votre ordinateur</a:t>
            </a:r>
          </a:p>
          <a:p>
            <a:pPr marL="0" indent="0">
              <a:lnSpc>
                <a:spcPct val="110000"/>
              </a:lnSpc>
              <a:buClr>
                <a:srgbClr val="FFCC66"/>
              </a:buClr>
              <a:buSzPct val="70000"/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 Définir un utilisateur</a:t>
            </a:r>
          </a:p>
          <a:p>
            <a:pPr marL="0" indent="0">
              <a:lnSpc>
                <a:spcPct val="110000"/>
              </a:lnSpc>
              <a:buFont typeface="Arial" charset="0"/>
              <a:buNone/>
            </a:pPr>
            <a:endParaRPr lang="fr-FR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10000"/>
              </a:lnSpc>
              <a:buFont typeface="Arial" charset="0"/>
              <a:buNone/>
            </a:pPr>
            <a:r>
              <a:rPr lang="fr-FR" sz="2000" dirty="0">
                <a:latin typeface="Arial" pitchFamily="34" charset="0"/>
                <a:cs typeface="Arial" pitchFamily="34" charset="0"/>
              </a:rPr>
              <a:t>Pour créer une base de données :</a:t>
            </a:r>
          </a:p>
          <a:p>
            <a:pPr marL="0" indent="0">
              <a:lnSpc>
                <a:spcPct val="110000"/>
              </a:lnSpc>
              <a:buClr>
                <a:srgbClr val="FFCC66"/>
              </a:buClr>
              <a:buSzPct val="70000"/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 Définir le nom et l’étendue géographique de la base de données </a:t>
            </a:r>
          </a:p>
          <a:p>
            <a:pPr marL="0" indent="0">
              <a:lnSpc>
                <a:spcPct val="110000"/>
              </a:lnSpc>
              <a:buClr>
                <a:srgbClr val="FFCC66"/>
              </a:buClr>
              <a:buSzPct val="70000"/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 Créer le schéma de la base et « une vue externe » (cf. infra)</a:t>
            </a:r>
          </a:p>
          <a:p>
            <a:pPr marL="0" indent="0">
              <a:lnSpc>
                <a:spcPct val="110000"/>
              </a:lnSpc>
              <a:buClr>
                <a:srgbClr val="FFCC66"/>
              </a:buClr>
              <a:buSzPct val="70000"/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>
                <a:latin typeface="Arial" pitchFamily="34" charset="0"/>
                <a:cs typeface="Arial" pitchFamily="34" charset="0"/>
              </a:rPr>
              <a:t>Géoréférencer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 les images et les cartes numérisées (module </a:t>
            </a:r>
            <a:r>
              <a:rPr lang="fr-FR" sz="1600" dirty="0" err="1">
                <a:latin typeface="Arial" pitchFamily="34" charset="0"/>
                <a:cs typeface="Arial" pitchFamily="34" charset="0"/>
              </a:rPr>
              <a:t>Savamer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lnSpc>
                <a:spcPct val="110000"/>
              </a:lnSpc>
              <a:buClr>
                <a:srgbClr val="FFCC66"/>
              </a:buClr>
              <a:buSzPct val="70000"/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 Saisir ou importer des données vectorielles et attributaires (module </a:t>
            </a:r>
            <a:r>
              <a:rPr lang="fr-FR" sz="1600" dirty="0" err="1">
                <a:latin typeface="Arial" pitchFamily="34" charset="0"/>
                <a:cs typeface="Arial" pitchFamily="34" charset="0"/>
              </a:rPr>
              <a:t>Savedit</a:t>
            </a:r>
            <a:r>
              <a:rPr lang="fr-FR" sz="1600" dirty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lnSpc>
                <a:spcPct val="110000"/>
              </a:lnSpc>
              <a:buClr>
                <a:srgbClr val="FFCC66"/>
              </a:buClr>
              <a:buSzPct val="70000"/>
            </a:pPr>
            <a:r>
              <a:rPr lang="fr-FR" sz="1600" dirty="0">
                <a:latin typeface="Arial" pitchFamily="34" charset="0"/>
                <a:cs typeface="Arial" pitchFamily="34" charset="0"/>
              </a:rPr>
              <a:t> Intégrer ces données dans la base SavGIS </a:t>
            </a:r>
          </a:p>
          <a:p>
            <a:pPr marL="819150" lvl="1">
              <a:lnSpc>
                <a:spcPct val="110000"/>
              </a:lnSpc>
              <a:buClr>
                <a:srgbClr val="FFCC66"/>
              </a:buClr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module </a:t>
            </a:r>
            <a:r>
              <a:rPr lang="fr-FR" sz="1400" dirty="0" err="1">
                <a:latin typeface="Arial" pitchFamily="34" charset="0"/>
                <a:cs typeface="Arial" pitchFamily="34" charset="0"/>
              </a:rPr>
              <a:t>Savateca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 pour les données vectorielles et attributaires</a:t>
            </a:r>
          </a:p>
          <a:p>
            <a:pPr marL="819150" lvl="1">
              <a:lnSpc>
                <a:spcPct val="110000"/>
              </a:lnSpc>
              <a:buClr>
                <a:srgbClr val="FFCC66"/>
              </a:buClr>
            </a:pPr>
            <a:r>
              <a:rPr lang="fr-FR" sz="1400" dirty="0">
                <a:latin typeface="Arial" pitchFamily="34" charset="0"/>
                <a:cs typeface="Arial" pitchFamily="34" charset="0"/>
              </a:rPr>
              <a:t>module </a:t>
            </a:r>
            <a:r>
              <a:rPr lang="fr-FR" sz="1400" dirty="0" err="1">
                <a:latin typeface="Arial" pitchFamily="34" charset="0"/>
                <a:cs typeface="Arial" pitchFamily="34" charset="0"/>
              </a:rPr>
              <a:t>Savamer</a:t>
            </a:r>
            <a:r>
              <a:rPr lang="fr-FR" sz="1400" dirty="0">
                <a:latin typeface="Arial" pitchFamily="34" charset="0"/>
                <a:cs typeface="Arial" pitchFamily="34" charset="0"/>
              </a:rPr>
              <a:t> pour les données matricielles de type image (mosaïques)</a:t>
            </a: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395288" y="1268413"/>
            <a:ext cx="842486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2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Étapes nécessaires pour l’utilisation de SavGIS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/>
          <p:cNvSpPr>
            <a:spLocks noRot="1" noChangeArrowheads="1"/>
          </p:cNvSpPr>
          <p:nvPr/>
        </p:nvSpPr>
        <p:spPr bwMode="auto">
          <a:xfrm>
            <a:off x="0" y="26035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Administration de la base de données</a:t>
            </a:r>
            <a:endParaRPr lang="fr-FR" sz="3200" i="1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0468" name="Text Box 4"/>
          <p:cNvSpPr txBox="1">
            <a:spLocks noChangeArrowheads="1"/>
          </p:cNvSpPr>
          <p:nvPr/>
        </p:nvSpPr>
        <p:spPr bwMode="auto">
          <a:xfrm>
            <a:off x="466725" y="1341438"/>
            <a:ext cx="51847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2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Configuration du logiciel</a:t>
            </a:r>
          </a:p>
        </p:txBody>
      </p:sp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539750" y="2201863"/>
            <a:ext cx="3887788" cy="2585323"/>
          </a:xfrm>
          <a:prstGeom prst="rect">
            <a:avLst/>
          </a:prstGeom>
          <a:solidFill>
            <a:srgbClr val="C0C0C0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20000"/>
              </a:spcAft>
            </a:pPr>
            <a:r>
              <a:rPr lang="fr-F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Téléchargement du logiciel depuis </a:t>
            </a:r>
            <a:r>
              <a:rPr lang="fr-FR" sz="20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www.savgis.org</a:t>
            </a:r>
            <a:endParaRPr lang="fr-FR" sz="2000" i="1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spcAft>
                <a:spcPct val="20000"/>
              </a:spcAft>
              <a:buClr>
                <a:srgbClr val="FFCC66"/>
              </a:buClr>
              <a:buSzPct val="70000"/>
              <a:buFont typeface="Wingdings" pitchFamily="2" charset="2"/>
              <a:buChar char="§"/>
            </a:pPr>
            <a:r>
              <a:rPr lang="fr-F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Installation du logiciel</a:t>
            </a:r>
          </a:p>
          <a:p>
            <a:pPr>
              <a:spcBef>
                <a:spcPct val="50000"/>
              </a:spcBef>
              <a:spcAft>
                <a:spcPct val="20000"/>
              </a:spcAft>
              <a:buClr>
                <a:srgbClr val="FFCC66"/>
              </a:buClr>
              <a:buSzPct val="70000"/>
              <a:buFont typeface="Wingdings" pitchFamily="2" charset="2"/>
              <a:buChar char="§"/>
            </a:pPr>
            <a:r>
              <a:rPr lang="fr-F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Création d’un utilisateur </a:t>
            </a:r>
            <a:endParaRPr lang="fr-FR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spcAft>
                <a:spcPct val="20000"/>
              </a:spcAft>
              <a:buClr>
                <a:srgbClr val="FFCC66"/>
              </a:buClr>
              <a:buSzPct val="70000"/>
              <a:buFont typeface="Wingdings" pitchFamily="2" charset="2"/>
              <a:buChar char="§"/>
            </a:pPr>
            <a:r>
              <a:rPr lang="fr-F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Déclaration automatique de bases de données d’exemple</a:t>
            </a:r>
          </a:p>
        </p:txBody>
      </p:sp>
      <p:pic>
        <p:nvPicPr>
          <p:cNvPr id="190471" name="Picture 7"/>
          <p:cNvPicPr>
            <a:picLocks noChangeAspect="1" noChangeArrowheads="1"/>
          </p:cNvPicPr>
          <p:nvPr/>
        </p:nvPicPr>
        <p:blipFill>
          <a:blip r:embed="rId3" cstate="print"/>
          <a:srcRect l="30716" t="17000" r="23228" b="21584"/>
          <a:stretch>
            <a:fillRect/>
          </a:stretch>
        </p:blipFill>
        <p:spPr bwMode="auto">
          <a:xfrm>
            <a:off x="4643438" y="1844675"/>
            <a:ext cx="4105275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11" name="Rectangle 19"/>
          <p:cNvSpPr>
            <a:spLocks noRot="1" noChangeArrowheads="1"/>
          </p:cNvSpPr>
          <p:nvPr/>
        </p:nvSpPr>
        <p:spPr bwMode="auto">
          <a:xfrm>
            <a:off x="0" y="260350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fr-FR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Administration de la base de données</a:t>
            </a:r>
            <a:endParaRPr lang="fr-FR" sz="3200" i="1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6213" name="Text Box 21"/>
          <p:cNvSpPr txBox="1">
            <a:spLocks noChangeArrowheads="1"/>
          </p:cNvSpPr>
          <p:nvPr/>
        </p:nvSpPr>
        <p:spPr bwMode="auto">
          <a:xfrm>
            <a:off x="466725" y="1341438"/>
            <a:ext cx="51847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2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Création d’une base de données</a:t>
            </a:r>
          </a:p>
        </p:txBody>
      </p:sp>
      <p:pic>
        <p:nvPicPr>
          <p:cNvPr id="136217" name="Picture 25"/>
          <p:cNvPicPr>
            <a:picLocks noChangeAspect="1" noChangeArrowheads="1"/>
          </p:cNvPicPr>
          <p:nvPr/>
        </p:nvPicPr>
        <p:blipFill>
          <a:blip r:embed="rId3" cstate="print"/>
          <a:srcRect l="30716" t="18896" r="28542" b="17792"/>
          <a:stretch>
            <a:fillRect/>
          </a:stretch>
        </p:blipFill>
        <p:spPr bwMode="auto">
          <a:xfrm>
            <a:off x="4716463" y="2133600"/>
            <a:ext cx="4248150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6218" name="Text Box 26"/>
          <p:cNvSpPr txBox="1">
            <a:spLocks noChangeArrowheads="1"/>
          </p:cNvSpPr>
          <p:nvPr/>
        </p:nvSpPr>
        <p:spPr bwMode="auto">
          <a:xfrm>
            <a:off x="539750" y="2201863"/>
            <a:ext cx="3887788" cy="4216400"/>
          </a:xfrm>
          <a:prstGeom prst="rect">
            <a:avLst/>
          </a:prstGeom>
          <a:solidFill>
            <a:srgbClr val="C0C0C0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20000"/>
              </a:spcAft>
            </a:pPr>
            <a:r>
              <a:rPr lang="fr-F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Menu </a:t>
            </a:r>
            <a:r>
              <a:rPr lang="fr-FR" sz="2000" i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Base </a:t>
            </a:r>
            <a:r>
              <a:rPr lang="fr-FR" sz="2000" i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i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Créer</a:t>
            </a:r>
          </a:p>
          <a:p>
            <a:pPr>
              <a:spcBef>
                <a:spcPct val="50000"/>
              </a:spcBef>
              <a:spcAft>
                <a:spcPct val="20000"/>
              </a:spcAft>
              <a:buClr>
                <a:srgbClr val="FFCC66"/>
              </a:buClr>
              <a:buSzPct val="70000"/>
              <a:buFont typeface="Wingdings" pitchFamily="2" charset="2"/>
              <a:buChar char="§"/>
            </a:pPr>
            <a:r>
              <a:rPr lang="fr-F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Donner un nom à la base de données</a:t>
            </a:r>
          </a:p>
          <a:p>
            <a:pPr>
              <a:spcBef>
                <a:spcPct val="50000"/>
              </a:spcBef>
              <a:spcAft>
                <a:spcPct val="20000"/>
              </a:spcAft>
              <a:buClr>
                <a:srgbClr val="FFCC66"/>
              </a:buClr>
              <a:buSzPct val="70000"/>
              <a:buFont typeface="Wingdings" pitchFamily="2" charset="2"/>
              <a:buChar char="§"/>
            </a:pPr>
            <a:r>
              <a:rPr lang="fr-F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Définir l’extension spatiale de la zone d’étude (fenêtre géographique) </a:t>
            </a:r>
          </a:p>
          <a:p>
            <a:pPr>
              <a:spcBef>
                <a:spcPct val="50000"/>
              </a:spcBef>
              <a:spcAft>
                <a:spcPct val="20000"/>
              </a:spcAft>
              <a:buClr>
                <a:srgbClr val="FFCC66"/>
              </a:buClr>
              <a:buSzPct val="70000"/>
              <a:buFont typeface="Wingdings" pitchFamily="2" charset="2"/>
              <a:buNone/>
            </a:pPr>
            <a:r>
              <a:rPr lang="fr-FR" i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Savateca propose une fenêtre pour chaque pays</a:t>
            </a:r>
          </a:p>
          <a:p>
            <a:pPr>
              <a:spcBef>
                <a:spcPct val="50000"/>
              </a:spcBef>
              <a:spcAft>
                <a:spcPct val="20000"/>
              </a:spcAft>
              <a:buClr>
                <a:srgbClr val="FFCC66"/>
              </a:buClr>
              <a:buSzPct val="70000"/>
              <a:buFont typeface="Wingdings" pitchFamily="2" charset="2"/>
              <a:buChar char="§"/>
            </a:pPr>
            <a:r>
              <a:rPr lang="fr-FR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Choisir le système géodésique (datum) et la projection par défaut pour cette 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2171</TotalTime>
  <Words>773</Words>
  <Application>Microsoft Office PowerPoint</Application>
  <PresentationFormat>Affichage à l'écran (4:3)</PresentationFormat>
  <Paragraphs>122</Paragraphs>
  <Slides>17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Compass</vt:lpstr>
      <vt:lpstr>Diapositive 1</vt:lpstr>
      <vt:lpstr>Diapositive 2</vt:lpstr>
      <vt:lpstr>Diapositive 3</vt:lpstr>
      <vt:lpstr>Base de données : définitions</vt:lpstr>
      <vt:lpstr>Base de données : définitions</vt:lpstr>
      <vt:lpstr>Diapositive 6</vt:lpstr>
      <vt:lpstr>Administration de la base de données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Company>Orstom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purpose of GIS</dc:title>
  <dc:creator>Marc Souris</dc:creator>
  <cp:lastModifiedBy>Marc</cp:lastModifiedBy>
  <cp:revision>145</cp:revision>
  <dcterms:created xsi:type="dcterms:W3CDTF">2000-11-14T23:19:48Z</dcterms:created>
  <dcterms:modified xsi:type="dcterms:W3CDTF">2011-11-28T14:04:02Z</dcterms:modified>
</cp:coreProperties>
</file>